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handoutMasterIdLst>
    <p:handoutMasterId r:id="rId15"/>
  </p:handoutMasterIdLst>
  <p:sldIdLst>
    <p:sldId id="256" r:id="rId2"/>
    <p:sldId id="257" r:id="rId3"/>
    <p:sldId id="263" r:id="rId4"/>
    <p:sldId id="258" r:id="rId5"/>
    <p:sldId id="262" r:id="rId6"/>
    <p:sldId id="260" r:id="rId7"/>
    <p:sldId id="261" r:id="rId8"/>
    <p:sldId id="264" r:id="rId9"/>
    <p:sldId id="266" r:id="rId10"/>
    <p:sldId id="265" r:id="rId11"/>
    <p:sldId id="267" r:id="rId12"/>
    <p:sldId id="26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1220"/>
    <a:srgbClr val="666666"/>
    <a:srgbClr val="466EAA"/>
    <a:srgbClr val="292F6D"/>
    <a:srgbClr val="C41981"/>
    <a:srgbClr val="6D1140"/>
    <a:srgbClr val="6D973E"/>
    <a:srgbClr val="355528"/>
    <a:srgbClr val="DFE0E1"/>
    <a:srgbClr val="D0903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p:scale>
          <a:sx n="100" d="100"/>
          <a:sy n="100" d="100"/>
        </p:scale>
        <p:origin x="-1020" y="58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3AB8A42-9022-4AE6-94BD-9445AA11DAE4}" type="datetimeFigureOut">
              <a:rPr lang="en-US" smtClean="0"/>
              <a:pPr/>
              <a:t>5/7/2018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76D18B7-6C37-4FB8-A541-7DD9FFE3C23C}"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03296D-D8E1-4E9E-BB85-7F53AFD06055}" type="datetimeFigureOut">
              <a:rPr lang="en-US" smtClean="0"/>
              <a:pPr/>
              <a:t>5/7/2018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35ABFE-33CF-4E47-8870-1156A57CC41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brand</a:t>
            </a:r>
            <a:r>
              <a:rPr lang="en-US" baseline="0" dirty="0" smtClean="0"/>
              <a:t> positioning statement is usually an internal statement that describes </a:t>
            </a:r>
            <a:r>
              <a:rPr lang="en-US" baseline="0" dirty="0" err="1" smtClean="0"/>
              <a:t>fou</a:t>
            </a:r>
            <a:r>
              <a:rPr lang="en-US" baseline="0" dirty="0" smtClean="0"/>
              <a:t> </a:t>
            </a:r>
            <a:r>
              <a:rPr lang="en-US" baseline="0" dirty="0" err="1" smtClean="0"/>
              <a:t>rthings</a:t>
            </a:r>
            <a:r>
              <a:rPr lang="en-US" baseline="0" dirty="0" smtClean="0"/>
              <a:t>:</a:t>
            </a:r>
          </a:p>
          <a:p>
            <a:pPr marL="228600" indent="-228600">
              <a:buFont typeface="+mj-lt"/>
              <a:buAutoNum type="arabicPeriod"/>
            </a:pPr>
            <a:r>
              <a:rPr lang="en-US" baseline="0" dirty="0" smtClean="0"/>
              <a:t>The product, service, or program (in this case).</a:t>
            </a:r>
          </a:p>
          <a:p>
            <a:pPr marL="228600" indent="-228600">
              <a:buFont typeface="+mj-lt"/>
              <a:buAutoNum type="arabicPeriod"/>
            </a:pPr>
            <a:r>
              <a:rPr lang="en-US" baseline="0" dirty="0" smtClean="0"/>
              <a:t>The marketing.</a:t>
            </a:r>
          </a:p>
          <a:p>
            <a:pPr marL="228600" indent="-228600">
              <a:buFont typeface="+mj-lt"/>
              <a:buAutoNum type="arabicPeriod"/>
            </a:pPr>
            <a:r>
              <a:rPr lang="en-US" baseline="0" dirty="0" smtClean="0"/>
              <a:t>Why the product/services/program is better.</a:t>
            </a:r>
          </a:p>
          <a:p>
            <a:pPr marL="228600" indent="-228600">
              <a:buFont typeface="+mj-lt"/>
              <a:buAutoNum type="arabicPeriod"/>
            </a:pPr>
            <a:r>
              <a:rPr lang="en-US" baseline="0" dirty="0" smtClean="0"/>
              <a:t>The promise it makes.</a:t>
            </a:r>
          </a:p>
          <a:p>
            <a:pPr marL="228600" indent="-228600">
              <a:buFont typeface="+mj-lt"/>
              <a:buAutoNum type="arabicPeriod"/>
            </a:pPr>
            <a:endParaRPr lang="en-US" baseline="0" dirty="0" smtClean="0"/>
          </a:p>
          <a:p>
            <a:pPr marL="228600" indent="-228600">
              <a:buFont typeface="+mj-lt"/>
              <a:buAutoNum type="arabicPeriod"/>
            </a:pPr>
            <a:endParaRPr lang="en-US" baseline="0" dirty="0" smtClean="0"/>
          </a:p>
          <a:p>
            <a:pPr marL="228600" indent="-228600">
              <a:buFont typeface="+mj-lt"/>
              <a:buNone/>
            </a:pPr>
            <a:r>
              <a:rPr lang="en-US" baseline="0" dirty="0" smtClean="0"/>
              <a:t>The brand message supports the brand positioning statement – can be seen as a tagline or memorable message.</a:t>
            </a:r>
            <a:endParaRPr lang="en-US" dirty="0"/>
          </a:p>
        </p:txBody>
      </p:sp>
      <p:sp>
        <p:nvSpPr>
          <p:cNvPr id="4" name="Slide Number Placeholder 3"/>
          <p:cNvSpPr>
            <a:spLocks noGrp="1"/>
          </p:cNvSpPr>
          <p:nvPr>
            <p:ph type="sldNum" sz="quarter" idx="10"/>
          </p:nvPr>
        </p:nvSpPr>
        <p:spPr/>
        <p:txBody>
          <a:bodyPr/>
          <a:lstStyle/>
          <a:p>
            <a:fld id="{0D35ABFE-33CF-4E47-8870-1156A57CC41B}"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F572AC-1025-3940-9425-F2891CB6D24F}"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04120-6F18-A14F-B768-A71138F0F4D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F572AC-1025-3940-9425-F2891CB6D24F}"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04120-6F18-A14F-B768-A71138F0F4D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F572AC-1025-3940-9425-F2891CB6D24F}"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04120-6F18-A14F-B768-A71138F0F4D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F572AC-1025-3940-9425-F2891CB6D24F}" type="datetimeFigureOut">
              <a:rPr lang="en-US" smtClean="0"/>
              <a:pPr/>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904120-6F18-A14F-B768-A71138F0F4D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F572AC-1025-3940-9425-F2891CB6D24F}" type="datetimeFigureOut">
              <a:rPr lang="en-US" smtClean="0"/>
              <a:pPr/>
              <a:t>5/7/2018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904120-6F18-A14F-B768-A71138F0F4D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F572AC-1025-3940-9425-F2891CB6D24F}" type="datetimeFigureOut">
              <a:rPr lang="en-US" smtClean="0"/>
              <a:pPr/>
              <a:t>5/7/2018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904120-6F18-A14F-B768-A71138F0F4D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F572AC-1025-3940-9425-F2891CB6D24F}" type="datetimeFigureOut">
              <a:rPr lang="en-US" smtClean="0"/>
              <a:pPr/>
              <a:t>5/7/2018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904120-6F18-A14F-B768-A71138F0F4D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F572AC-1025-3940-9425-F2891CB6D24F}" type="datetimeFigureOut">
              <a:rPr lang="en-US" smtClean="0"/>
              <a:pPr/>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904120-6F18-A14F-B768-A71138F0F4D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F572AC-1025-3940-9425-F2891CB6D24F}" type="datetimeFigureOut">
              <a:rPr lang="en-US" smtClean="0"/>
              <a:pPr/>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904120-6F18-A14F-B768-A71138F0F4D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F572AC-1025-3940-9425-F2891CB6D24F}"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04120-6F18-A14F-B768-A71138F0F4D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F572AC-1025-3940-9425-F2891CB6D24F}"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04120-6F18-A14F-B768-A71138F0F4D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F572AC-1025-3940-9425-F2891CB6D24F}" type="datetimeFigureOut">
              <a:rPr lang="en-US" smtClean="0"/>
              <a:pPr/>
              <a:t>5/7/2018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904120-6F18-A14F-B768-A71138F0F4D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A1220"/>
        </a:solidFill>
        <a:effectLst/>
      </p:bgPr>
    </p:bg>
    <p:spTree>
      <p:nvGrpSpPr>
        <p:cNvPr id="1" name=""/>
        <p:cNvGrpSpPr/>
        <p:nvPr/>
      </p:nvGrpSpPr>
      <p:grpSpPr>
        <a:xfrm>
          <a:off x="0" y="0"/>
          <a:ext cx="0" cy="0"/>
          <a:chOff x="0" y="0"/>
          <a:chExt cx="0" cy="0"/>
        </a:xfrm>
      </p:grpSpPr>
      <p:grpSp>
        <p:nvGrpSpPr>
          <p:cNvPr id="9" name="Group 8"/>
          <p:cNvGrpSpPr/>
          <p:nvPr/>
        </p:nvGrpSpPr>
        <p:grpSpPr>
          <a:xfrm>
            <a:off x="0" y="4445000"/>
            <a:ext cx="9144000" cy="2413000"/>
            <a:chOff x="0" y="4445000"/>
            <a:chExt cx="9144000" cy="2413000"/>
          </a:xfrm>
        </p:grpSpPr>
        <p:sp>
          <p:nvSpPr>
            <p:cNvPr id="4" name="Rectangle 3"/>
            <p:cNvSpPr/>
            <p:nvPr/>
          </p:nvSpPr>
          <p:spPr>
            <a:xfrm>
              <a:off x="0" y="4445000"/>
              <a:ext cx="9144000"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7" name="Rectangle 6"/>
            <p:cNvSpPr/>
            <p:nvPr/>
          </p:nvSpPr>
          <p:spPr>
            <a:xfrm>
              <a:off x="0" y="4445000"/>
              <a:ext cx="9144000" cy="647700"/>
            </a:xfrm>
            <a:prstGeom prst="rect">
              <a:avLst/>
            </a:prstGeom>
            <a:solidFill>
              <a:srgbClr val="6666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Box 9"/>
          <p:cNvSpPr txBox="1"/>
          <p:nvPr/>
        </p:nvSpPr>
        <p:spPr>
          <a:xfrm>
            <a:off x="190500" y="3784600"/>
            <a:ext cx="8763000" cy="461665"/>
          </a:xfrm>
          <a:prstGeom prst="rect">
            <a:avLst/>
          </a:prstGeom>
          <a:noFill/>
        </p:spPr>
        <p:txBody>
          <a:bodyPr wrap="square" rtlCol="0">
            <a:spAutoFit/>
          </a:bodyPr>
          <a:lstStyle/>
          <a:p>
            <a:r>
              <a:rPr lang="en-US" sz="2400" b="1" cap="all" dirty="0" smtClean="0">
                <a:solidFill>
                  <a:schemeClr val="bg1"/>
                </a:solidFill>
                <a:latin typeface="Myriad Pro"/>
                <a:cs typeface="Myriad Pro"/>
              </a:rPr>
              <a:t>Strengthening working facilities initiative</a:t>
            </a:r>
            <a:endParaRPr lang="en-US" sz="2400" b="1" cap="all" dirty="0">
              <a:solidFill>
                <a:schemeClr val="bg1"/>
              </a:solidFill>
              <a:latin typeface="Myriad Pro"/>
              <a:cs typeface="Myriad Pro"/>
            </a:endParaRPr>
          </a:p>
        </p:txBody>
      </p:sp>
      <p:sp>
        <p:nvSpPr>
          <p:cNvPr id="11" name="Rectangle 3"/>
          <p:cNvSpPr>
            <a:spLocks noGrp="1"/>
          </p:cNvSpPr>
          <p:nvPr>
            <p:ph type="subTitle" idx="1"/>
          </p:nvPr>
        </p:nvSpPr>
        <p:spPr>
          <a:xfrm>
            <a:off x="241300" y="4591812"/>
            <a:ext cx="6934200" cy="488188"/>
          </a:xfrm>
        </p:spPr>
        <p:txBody>
          <a:bodyPr>
            <a:noAutofit/>
          </a:bodyPr>
          <a:lstStyle/>
          <a:p>
            <a:pPr algn="l"/>
            <a:r>
              <a:rPr lang="en-US" sz="2400" dirty="0" smtClean="0">
                <a:solidFill>
                  <a:schemeClr val="bg1"/>
                </a:solidFill>
                <a:latin typeface="Myriad Pro"/>
              </a:rPr>
              <a:t>Marketing Communications Plan </a:t>
            </a:r>
            <a:r>
              <a:rPr lang="en-US" sz="2400" smtClean="0">
                <a:solidFill>
                  <a:schemeClr val="bg1"/>
                </a:solidFill>
                <a:latin typeface="Myriad Pro"/>
              </a:rPr>
              <a:t>| July 1, </a:t>
            </a:r>
            <a:r>
              <a:rPr lang="en-US" sz="2400" dirty="0" smtClean="0">
                <a:solidFill>
                  <a:schemeClr val="bg1"/>
                </a:solidFill>
                <a:latin typeface="Myriad Pro"/>
              </a:rPr>
              <a:t>2017</a:t>
            </a:r>
            <a:endParaRPr lang="en-US" sz="2400" dirty="0">
              <a:solidFill>
                <a:schemeClr val="bg1"/>
              </a:solidFill>
              <a:latin typeface="Myriad Pro"/>
            </a:endParaRPr>
          </a:p>
        </p:txBody>
      </p:sp>
      <p:pic>
        <p:nvPicPr>
          <p:cNvPr id="2" name="Picture 1"/>
          <p:cNvPicPr>
            <a:picLocks noChangeAspect="1"/>
          </p:cNvPicPr>
          <p:nvPr/>
        </p:nvPicPr>
        <p:blipFill>
          <a:blip r:embed="rId2"/>
          <a:stretch>
            <a:fillRect/>
          </a:stretch>
        </p:blipFill>
        <p:spPr>
          <a:xfrm>
            <a:off x="6997864" y="5933546"/>
            <a:ext cx="1981036" cy="759354"/>
          </a:xfrm>
          <a:prstGeom prst="rect">
            <a:avLst/>
          </a:prstGeom>
        </p:spPr>
      </p:pic>
      <p:pic>
        <p:nvPicPr>
          <p:cNvPr id="4098" name="Picture 2" descr="http://i1.wp.com/celavoice.org/wp-content/uploads/2015/06/Comp_53391659.jpg"/>
          <p:cNvPicPr>
            <a:picLocks noChangeAspect="1" noChangeArrowheads="1"/>
          </p:cNvPicPr>
          <p:nvPr/>
        </p:nvPicPr>
        <p:blipFill>
          <a:blip r:embed="rId3"/>
          <a:srcRect/>
          <a:stretch>
            <a:fillRect/>
          </a:stretch>
        </p:blipFill>
        <p:spPr bwMode="auto">
          <a:xfrm>
            <a:off x="241300" y="536574"/>
            <a:ext cx="4876800" cy="324802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4140200" y="-4140201"/>
            <a:ext cx="863600" cy="9144000"/>
          </a:xfrm>
          <a:prstGeom prst="rect">
            <a:avLst/>
          </a:prstGeom>
          <a:solidFill>
            <a:srgbClr val="9A1220"/>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5" name="TextBox 4"/>
          <p:cNvSpPr txBox="1"/>
          <p:nvPr/>
        </p:nvSpPr>
        <p:spPr>
          <a:xfrm>
            <a:off x="241300" y="1600200"/>
            <a:ext cx="8293100" cy="4431983"/>
          </a:xfrm>
          <a:prstGeom prst="rect">
            <a:avLst/>
          </a:prstGeom>
          <a:noFill/>
        </p:spPr>
        <p:txBody>
          <a:bodyPr wrap="square" rtlCol="0">
            <a:spAutoFit/>
          </a:bodyPr>
          <a:lstStyle/>
          <a:p>
            <a:r>
              <a:rPr lang="en-US" sz="2400" dirty="0" smtClean="0"/>
              <a:t>The </a:t>
            </a:r>
            <a:r>
              <a:rPr lang="en-US" sz="2400" b="1" dirty="0" smtClean="0">
                <a:solidFill>
                  <a:srgbClr val="C00000"/>
                </a:solidFill>
              </a:rPr>
              <a:t>Strengthening Working Families Initiative (SWFI) </a:t>
            </a:r>
            <a:r>
              <a:rPr lang="en-US" sz="2400" dirty="0" smtClean="0"/>
              <a:t>is the result of a $3.9 million grant from the US Department of Labor awarded to the Community College of Aurora (CCA) in 2016. </a:t>
            </a:r>
            <a:br>
              <a:rPr lang="en-US" sz="2400" dirty="0" smtClean="0"/>
            </a:br>
            <a:r>
              <a:rPr lang="en-US" sz="2400" dirty="0" smtClean="0"/>
              <a:t>The grant allows the college to help parents access jobs in </a:t>
            </a:r>
            <a:br>
              <a:rPr lang="en-US" sz="2400" dirty="0" smtClean="0"/>
            </a:br>
            <a:r>
              <a:rPr lang="en-US" sz="2400" dirty="0" smtClean="0"/>
              <a:t>high-demand, high growing careers in healthcare, information technology, and advanced manufacturing. </a:t>
            </a:r>
          </a:p>
          <a:p>
            <a:endParaRPr lang="en-US" sz="2400" dirty="0" smtClean="0"/>
          </a:p>
          <a:p>
            <a:r>
              <a:rPr lang="en-US" sz="2400" dirty="0" smtClean="0"/>
              <a:t>The program also helps parents overcome child care, academic, and financial barriers. The program coordinates services across multiple community partners to help strengthen working families who want to attend college.</a:t>
            </a:r>
          </a:p>
          <a:p>
            <a:endParaRPr lang="en-US" dirty="0" smtClean="0">
              <a:latin typeface="Myriad Pro"/>
              <a:cs typeface="Myriad Pro"/>
            </a:endParaRPr>
          </a:p>
        </p:txBody>
      </p:sp>
      <p:sp>
        <p:nvSpPr>
          <p:cNvPr id="7" name="Rectangle 6"/>
          <p:cNvSpPr/>
          <p:nvPr/>
        </p:nvSpPr>
        <p:spPr>
          <a:xfrm>
            <a:off x="0" y="939800"/>
            <a:ext cx="9144000" cy="469900"/>
          </a:xfrm>
          <a:prstGeom prst="rect">
            <a:avLst/>
          </a:prstGeom>
          <a:solidFill>
            <a:srgbClr val="666666"/>
          </a:solidFill>
          <a:ln>
            <a:noFill/>
          </a:ln>
        </p:spPr>
        <p:style>
          <a:lnRef idx="1">
            <a:schemeClr val="accent1"/>
          </a:lnRef>
          <a:fillRef idx="3">
            <a:schemeClr val="accent1"/>
          </a:fillRef>
          <a:effectRef idx="2">
            <a:schemeClr val="accent1"/>
          </a:effectRef>
          <a:fontRef idx="minor">
            <a:schemeClr val="lt1"/>
          </a:fontRef>
        </p:style>
        <p:txBody>
          <a:bodyPr tIns="0" rtlCol="0" anchor="ctr"/>
          <a:lstStyle/>
          <a:p>
            <a:pPr marL="182880"/>
            <a:r>
              <a:rPr lang="en-US" sz="2400" b="1" dirty="0" smtClean="0">
                <a:solidFill>
                  <a:schemeClr val="bg1"/>
                </a:solidFill>
                <a:latin typeface=""/>
              </a:rPr>
              <a:t>What is SWFI?</a:t>
            </a:r>
            <a:endParaRPr lang="en-US" sz="2400" b="1" dirty="0">
              <a:solidFill>
                <a:schemeClr val="bg1"/>
              </a:solidFill>
              <a:latin typeface=""/>
            </a:endParaRPr>
          </a:p>
        </p:txBody>
      </p:sp>
      <p:sp>
        <p:nvSpPr>
          <p:cNvPr id="9" name="Rectangle 8"/>
          <p:cNvSpPr>
            <a:spLocks noGrp="1"/>
          </p:cNvSpPr>
          <p:nvPr/>
        </p:nvSpPr>
        <p:spPr>
          <a:xfrm rot="16200000">
            <a:off x="4019550" y="-3613150"/>
            <a:ext cx="533400" cy="8089900"/>
          </a:xfrm>
          <a:prstGeom prst="rect">
            <a:avLst/>
          </a:prstGeom>
        </p:spPr>
        <p:txBody>
          <a:bodyPr vert="vert" anchor="ctr">
            <a:noAutofit/>
          </a:bodyPr>
          <a:lstStyle>
            <a:lvl1pPr algn="l" rtl="0" eaLnBrk="1" latinLnBrk="0" hangingPunct="1">
              <a:spcBef>
                <a:spcPct val="0"/>
              </a:spcBef>
              <a:buNone/>
              <a:defRPr sz="2400" cap="small" spc="0" baseline="0">
                <a:solidFill>
                  <a:schemeClr val="bg1"/>
                </a:solidFill>
                <a:latin typeface="+mj-lt"/>
                <a:ea typeface="+mj-ea"/>
                <a:cs typeface="+mj-cs"/>
              </a:defRPr>
            </a:lvl1pPr>
          </a:lstStyle>
          <a:p>
            <a:r>
              <a:rPr lang="en-US" b="1" cap="all" dirty="0" smtClean="0">
                <a:latin typeface="Myriad Pro"/>
                <a:cs typeface="Myriad Pro"/>
              </a:rPr>
              <a:t>Strengthening working facilities initiative</a:t>
            </a:r>
            <a:endParaRPr lang="en-US" b="1" cap="all" dirty="0">
              <a:latin typeface="Myriad Pro"/>
              <a:cs typeface="Myriad Pro"/>
            </a:endParaRPr>
          </a:p>
        </p:txBody>
      </p:sp>
      <p:pic>
        <p:nvPicPr>
          <p:cNvPr id="8" name="Picture 7"/>
          <p:cNvPicPr>
            <a:picLocks noChangeAspect="1"/>
          </p:cNvPicPr>
          <p:nvPr/>
        </p:nvPicPr>
        <p:blipFill>
          <a:blip r:embed="rId2"/>
          <a:stretch>
            <a:fillRect/>
          </a:stretch>
        </p:blipFill>
        <p:spPr>
          <a:xfrm>
            <a:off x="7276452" y="6045200"/>
            <a:ext cx="1689748" cy="6477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4140200" y="-4140201"/>
            <a:ext cx="863600" cy="9144000"/>
          </a:xfrm>
          <a:prstGeom prst="rect">
            <a:avLst/>
          </a:prstGeom>
          <a:solidFill>
            <a:srgbClr val="9A1220"/>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5" name="TextBox 4"/>
          <p:cNvSpPr txBox="1"/>
          <p:nvPr/>
        </p:nvSpPr>
        <p:spPr>
          <a:xfrm>
            <a:off x="241300" y="1714500"/>
            <a:ext cx="8350250" cy="4401205"/>
          </a:xfrm>
          <a:prstGeom prst="rect">
            <a:avLst/>
          </a:prstGeom>
          <a:noFill/>
        </p:spPr>
        <p:txBody>
          <a:bodyPr wrap="square" rtlCol="0">
            <a:spAutoFit/>
          </a:bodyPr>
          <a:lstStyle/>
          <a:p>
            <a:r>
              <a:rPr lang="en-US" sz="2000" b="1" dirty="0" smtClean="0">
                <a:solidFill>
                  <a:srgbClr val="C00000"/>
                </a:solidFill>
                <a:latin typeface="Myriad Pro"/>
                <a:cs typeface="Myriad Pro"/>
              </a:rPr>
              <a:t>Goal: </a:t>
            </a:r>
            <a:r>
              <a:rPr lang="en-US" sz="2000" dirty="0" smtClean="0">
                <a:latin typeface="Myriad Pro"/>
                <a:cs typeface="Myriad Pro"/>
              </a:rPr>
              <a:t>recommend and identify marketing communications needs of the SWFI program grant as implemented by CCA and its partners.</a:t>
            </a:r>
          </a:p>
          <a:p>
            <a:endParaRPr lang="en-US" sz="2000" dirty="0" smtClean="0">
              <a:latin typeface="Myriad Pro"/>
              <a:cs typeface="Myriad Pro"/>
            </a:endParaRPr>
          </a:p>
          <a:p>
            <a:r>
              <a:rPr lang="en-US" sz="2000" b="1" dirty="0" smtClean="0">
                <a:solidFill>
                  <a:srgbClr val="C00000"/>
                </a:solidFill>
                <a:latin typeface="Myriad Pro"/>
                <a:cs typeface="Myriad Pro"/>
              </a:rPr>
              <a:t>Objectives: </a:t>
            </a:r>
            <a:r>
              <a:rPr lang="en-US" sz="2000" dirty="0" smtClean="0">
                <a:latin typeface="Myriad Pro"/>
                <a:cs typeface="Myriad Pro"/>
              </a:rPr>
              <a:t>identify marketing communications tactics that will …</a:t>
            </a:r>
          </a:p>
          <a:p>
            <a:pPr marL="285750"/>
            <a:endParaRPr lang="en-US" sz="2000" dirty="0" smtClean="0">
              <a:latin typeface="Myriad Pro"/>
              <a:cs typeface="Myriad Pro"/>
            </a:endParaRPr>
          </a:p>
          <a:p>
            <a:pPr marL="285750">
              <a:buFont typeface="Arial"/>
              <a:buChar char="•"/>
            </a:pPr>
            <a:r>
              <a:rPr lang="en-US" sz="2000" dirty="0" smtClean="0">
                <a:latin typeface="Myriad Pro"/>
                <a:cs typeface="Myriad Pro"/>
              </a:rPr>
              <a:t> help staff increase enrollment for the SWFI program to meet the </a:t>
            </a:r>
            <a:br>
              <a:rPr lang="en-US" sz="2000" dirty="0" smtClean="0">
                <a:latin typeface="Myriad Pro"/>
                <a:cs typeface="Myriad Pro"/>
              </a:rPr>
            </a:br>
            <a:r>
              <a:rPr lang="en-US" sz="2000" dirty="0" smtClean="0">
                <a:latin typeface="Myriad Pro"/>
                <a:cs typeface="Myriad Pro"/>
              </a:rPr>
              <a:t>  overall program goals through increased visibility and awareness.</a:t>
            </a:r>
          </a:p>
          <a:p>
            <a:pPr>
              <a:buFont typeface="Arial"/>
              <a:buChar char="•"/>
            </a:pPr>
            <a:endParaRPr lang="en-US" sz="2000" dirty="0" smtClean="0">
              <a:latin typeface="Myriad Pro"/>
              <a:cs typeface="Myriad Pro"/>
            </a:endParaRPr>
          </a:p>
          <a:p>
            <a:r>
              <a:rPr lang="en-US" sz="2000" b="1" dirty="0" smtClean="0">
                <a:solidFill>
                  <a:srgbClr val="C00000"/>
                </a:solidFill>
                <a:latin typeface="Myriad Pro"/>
                <a:cs typeface="Myriad Pro"/>
              </a:rPr>
              <a:t>Strategy: </a:t>
            </a:r>
            <a:r>
              <a:rPr lang="en-US" sz="2000" dirty="0" smtClean="0">
                <a:latin typeface="Myriad Pro"/>
                <a:cs typeface="Myriad Pro"/>
              </a:rPr>
              <a:t>to create memorable messages and images that resonate with the primary target audience to meet the </a:t>
            </a:r>
          </a:p>
          <a:p>
            <a:endParaRPr lang="en-US" sz="2000" dirty="0" smtClean="0">
              <a:latin typeface="Myriad Pro"/>
              <a:cs typeface="Myriad Pro"/>
            </a:endParaRPr>
          </a:p>
          <a:p>
            <a:r>
              <a:rPr lang="en-US" sz="2000" b="1" dirty="0" smtClean="0">
                <a:solidFill>
                  <a:srgbClr val="C00000"/>
                </a:solidFill>
                <a:latin typeface="Myriad Pro"/>
                <a:cs typeface="Myriad Pro"/>
              </a:rPr>
              <a:t>Plan Timeline</a:t>
            </a:r>
            <a:r>
              <a:rPr lang="en-US" sz="2000" dirty="0" smtClean="0">
                <a:latin typeface="Myriad Pro"/>
                <a:cs typeface="Myriad Pro"/>
              </a:rPr>
              <a:t/>
            </a:r>
            <a:br>
              <a:rPr lang="en-US" sz="2000" dirty="0" smtClean="0">
                <a:latin typeface="Myriad Pro"/>
                <a:cs typeface="Myriad Pro"/>
              </a:rPr>
            </a:br>
            <a:r>
              <a:rPr lang="en-US" sz="2000" dirty="0" smtClean="0">
                <a:latin typeface="Myriad Pro"/>
                <a:cs typeface="Myriad Pro"/>
              </a:rPr>
              <a:t>June 30, 2017 – July 1, 2018</a:t>
            </a:r>
            <a:br>
              <a:rPr lang="en-US" sz="2000" dirty="0" smtClean="0">
                <a:latin typeface="Myriad Pro"/>
                <a:cs typeface="Myriad Pro"/>
              </a:rPr>
            </a:br>
            <a:r>
              <a:rPr lang="en-US" sz="2000" dirty="0" smtClean="0">
                <a:latin typeface="Myriad Pro"/>
                <a:cs typeface="Myriad Pro"/>
              </a:rPr>
              <a:t>The plan will be </a:t>
            </a:r>
            <a:r>
              <a:rPr lang="en-US" sz="2000" dirty="0" smtClean="0">
                <a:latin typeface="Myriad Pro"/>
                <a:cs typeface="Myriad Pro"/>
              </a:rPr>
              <a:t>revised in </a:t>
            </a:r>
            <a:r>
              <a:rPr lang="en-US" sz="2000" dirty="0" smtClean="0">
                <a:latin typeface="Myriad Pro"/>
                <a:cs typeface="Myriad Pro"/>
              </a:rPr>
              <a:t>subsequent years.</a:t>
            </a:r>
          </a:p>
        </p:txBody>
      </p:sp>
      <p:sp>
        <p:nvSpPr>
          <p:cNvPr id="7" name="Rectangle 6"/>
          <p:cNvSpPr/>
          <p:nvPr/>
        </p:nvSpPr>
        <p:spPr>
          <a:xfrm>
            <a:off x="0" y="939800"/>
            <a:ext cx="9144000" cy="469900"/>
          </a:xfrm>
          <a:prstGeom prst="rect">
            <a:avLst/>
          </a:prstGeom>
          <a:solidFill>
            <a:srgbClr val="666666"/>
          </a:solidFill>
          <a:ln>
            <a:noFill/>
          </a:ln>
        </p:spPr>
        <p:style>
          <a:lnRef idx="1">
            <a:schemeClr val="accent1"/>
          </a:lnRef>
          <a:fillRef idx="3">
            <a:schemeClr val="accent1"/>
          </a:fillRef>
          <a:effectRef idx="2">
            <a:schemeClr val="accent1"/>
          </a:effectRef>
          <a:fontRef idx="minor">
            <a:schemeClr val="lt1"/>
          </a:fontRef>
        </p:style>
        <p:txBody>
          <a:bodyPr tIns="0" rtlCol="0" anchor="ctr"/>
          <a:lstStyle/>
          <a:p>
            <a:pPr marL="182880"/>
            <a:r>
              <a:rPr lang="en-US" sz="2400" dirty="0" smtClean="0">
                <a:solidFill>
                  <a:schemeClr val="bg1"/>
                </a:solidFill>
                <a:latin typeface=""/>
              </a:rPr>
              <a:t>Goal, Objectives, Strategy</a:t>
            </a:r>
            <a:endParaRPr lang="en-US" sz="2400" dirty="0">
              <a:solidFill>
                <a:schemeClr val="bg1"/>
              </a:solidFill>
              <a:latin typeface=""/>
            </a:endParaRPr>
          </a:p>
        </p:txBody>
      </p:sp>
      <p:sp>
        <p:nvSpPr>
          <p:cNvPr id="9" name="Rectangle 8"/>
          <p:cNvSpPr>
            <a:spLocks noGrp="1"/>
          </p:cNvSpPr>
          <p:nvPr/>
        </p:nvSpPr>
        <p:spPr>
          <a:xfrm rot="16200000">
            <a:off x="4019550" y="-3613150"/>
            <a:ext cx="533400" cy="8089900"/>
          </a:xfrm>
          <a:prstGeom prst="rect">
            <a:avLst/>
          </a:prstGeom>
        </p:spPr>
        <p:txBody>
          <a:bodyPr vert="vert" anchor="ctr">
            <a:noAutofit/>
          </a:bodyPr>
          <a:lstStyle>
            <a:lvl1pPr algn="l" rtl="0" eaLnBrk="1" latinLnBrk="0" hangingPunct="1">
              <a:spcBef>
                <a:spcPct val="0"/>
              </a:spcBef>
              <a:buNone/>
              <a:defRPr sz="2400" cap="small" spc="0" baseline="0">
                <a:solidFill>
                  <a:schemeClr val="bg1"/>
                </a:solidFill>
                <a:latin typeface="+mj-lt"/>
                <a:ea typeface="+mj-ea"/>
                <a:cs typeface="+mj-cs"/>
              </a:defRPr>
            </a:lvl1pPr>
          </a:lstStyle>
          <a:p>
            <a:r>
              <a:rPr lang="en-US" b="1" cap="all" dirty="0" smtClean="0">
                <a:latin typeface="Myriad Pro"/>
                <a:cs typeface="Myriad Pro"/>
              </a:rPr>
              <a:t>Marketing communications plan overview</a:t>
            </a:r>
            <a:endParaRPr lang="en-US" b="1" cap="all" dirty="0">
              <a:latin typeface="Myriad Pro"/>
              <a:cs typeface="Myriad Pro"/>
            </a:endParaRPr>
          </a:p>
        </p:txBody>
      </p:sp>
      <p:pic>
        <p:nvPicPr>
          <p:cNvPr id="8" name="Picture 7"/>
          <p:cNvPicPr>
            <a:picLocks noChangeAspect="1"/>
          </p:cNvPicPr>
          <p:nvPr/>
        </p:nvPicPr>
        <p:blipFill>
          <a:blip r:embed="rId2"/>
          <a:stretch>
            <a:fillRect/>
          </a:stretch>
        </p:blipFill>
        <p:spPr>
          <a:xfrm>
            <a:off x="7276452" y="6045200"/>
            <a:ext cx="1689748" cy="6477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Grp="1"/>
          </p:cNvSpPr>
          <p:nvPr/>
        </p:nvSpPr>
        <p:spPr>
          <a:xfrm>
            <a:off x="8534400" y="368300"/>
            <a:ext cx="533400" cy="5867400"/>
          </a:xfrm>
          <a:prstGeom prst="rect">
            <a:avLst/>
          </a:prstGeom>
        </p:spPr>
        <p:txBody>
          <a:bodyPr vert="vert" anchor="ctr">
            <a:normAutofit fontScale="97500"/>
          </a:bodyPr>
          <a:lstStyle>
            <a:lvl1pPr algn="l" rtl="0" eaLnBrk="1" latinLnBrk="0" hangingPunct="1">
              <a:spcBef>
                <a:spcPct val="0"/>
              </a:spcBef>
              <a:buNone/>
              <a:defRPr sz="2400" cap="small" spc="0" baseline="0">
                <a:solidFill>
                  <a:schemeClr val="bg1"/>
                </a:solidFill>
                <a:latin typeface="+mj-lt"/>
                <a:ea typeface="+mj-ea"/>
                <a:cs typeface="+mj-cs"/>
              </a:defRPr>
            </a:lvl1pPr>
          </a:lstStyle>
          <a:p>
            <a:r>
              <a:rPr lang="en-US" dirty="0" smtClean="0">
                <a:latin typeface="Myriad Pro"/>
                <a:cs typeface="Myriad Pro"/>
              </a:rPr>
              <a:t>Section Title Text</a:t>
            </a:r>
            <a:endParaRPr lang="en-US" dirty="0">
              <a:latin typeface="Myriad Pro"/>
              <a:cs typeface="Myriad Pro"/>
            </a:endParaRPr>
          </a:p>
        </p:txBody>
      </p:sp>
      <p:sp>
        <p:nvSpPr>
          <p:cNvPr id="8" name="Rectangle 7"/>
          <p:cNvSpPr/>
          <p:nvPr/>
        </p:nvSpPr>
        <p:spPr>
          <a:xfrm>
            <a:off x="0" y="3416082"/>
            <a:ext cx="9144000" cy="419318"/>
          </a:xfrm>
          <a:prstGeom prst="rect">
            <a:avLst/>
          </a:prstGeom>
          <a:solidFill>
            <a:srgbClr val="666666"/>
          </a:solidFill>
          <a:ln>
            <a:noFill/>
          </a:ln>
        </p:spPr>
        <p:style>
          <a:lnRef idx="1">
            <a:schemeClr val="accent1"/>
          </a:lnRef>
          <a:fillRef idx="3">
            <a:schemeClr val="accent1"/>
          </a:fillRef>
          <a:effectRef idx="2">
            <a:schemeClr val="accent1"/>
          </a:effectRef>
          <a:fontRef idx="minor">
            <a:schemeClr val="lt1"/>
          </a:fontRef>
        </p:style>
        <p:txBody>
          <a:bodyPr tIns="0" rtlCol="0" anchor="ctr"/>
          <a:lstStyle/>
          <a:p>
            <a:pPr marL="182880"/>
            <a:r>
              <a:rPr lang="en-US" sz="2000" b="1" dirty="0" smtClean="0">
                <a:solidFill>
                  <a:schemeClr val="bg1"/>
                </a:solidFill>
                <a:latin typeface=""/>
              </a:rPr>
              <a:t>Secondary Target Audience</a:t>
            </a:r>
            <a:endParaRPr lang="en-US" sz="2000" b="1" dirty="0">
              <a:solidFill>
                <a:schemeClr val="bg1"/>
              </a:solidFill>
              <a:latin typeface=""/>
            </a:endParaRPr>
          </a:p>
        </p:txBody>
      </p:sp>
      <p:sp>
        <p:nvSpPr>
          <p:cNvPr id="11" name="TextBox 10"/>
          <p:cNvSpPr txBox="1"/>
          <p:nvPr/>
        </p:nvSpPr>
        <p:spPr>
          <a:xfrm>
            <a:off x="273050" y="4152900"/>
            <a:ext cx="7003402" cy="1446550"/>
          </a:xfrm>
          <a:prstGeom prst="rect">
            <a:avLst/>
          </a:prstGeom>
          <a:noFill/>
        </p:spPr>
        <p:txBody>
          <a:bodyPr wrap="square" rtlCol="0">
            <a:spAutoFit/>
          </a:bodyPr>
          <a:lstStyle/>
          <a:p>
            <a:r>
              <a:rPr lang="en-US" dirty="0" smtClean="0">
                <a:latin typeface="Myriad Pro"/>
                <a:cs typeface="Myriad Pro"/>
              </a:rPr>
              <a:t>Secondary audience is community partners/service providers and the community at large who can be influencers on the primary target audience.</a:t>
            </a:r>
          </a:p>
          <a:p>
            <a:endParaRPr lang="en-US" dirty="0" smtClean="0">
              <a:latin typeface="Myriad Pro"/>
              <a:cs typeface="Myriad Pro"/>
            </a:endParaRPr>
          </a:p>
          <a:p>
            <a:endParaRPr lang="en-US" sz="1600" dirty="0" smtClean="0">
              <a:latin typeface="Myriad Pro"/>
              <a:cs typeface="Myriad Pro"/>
            </a:endParaRPr>
          </a:p>
        </p:txBody>
      </p:sp>
      <p:sp>
        <p:nvSpPr>
          <p:cNvPr id="15" name="Rectangle 14"/>
          <p:cNvSpPr/>
          <p:nvPr/>
        </p:nvSpPr>
        <p:spPr>
          <a:xfrm>
            <a:off x="0" y="939800"/>
            <a:ext cx="9144000" cy="469900"/>
          </a:xfrm>
          <a:prstGeom prst="rect">
            <a:avLst/>
          </a:prstGeom>
          <a:solidFill>
            <a:srgbClr val="666666"/>
          </a:solidFill>
          <a:ln>
            <a:noFill/>
          </a:ln>
        </p:spPr>
        <p:style>
          <a:lnRef idx="1">
            <a:schemeClr val="accent1"/>
          </a:lnRef>
          <a:fillRef idx="3">
            <a:schemeClr val="accent1"/>
          </a:fillRef>
          <a:effectRef idx="2">
            <a:schemeClr val="accent1"/>
          </a:effectRef>
          <a:fontRef idx="minor">
            <a:schemeClr val="lt1"/>
          </a:fontRef>
        </p:style>
        <p:txBody>
          <a:bodyPr tIns="0" rtlCol="0" anchor="ctr"/>
          <a:lstStyle/>
          <a:p>
            <a:pPr marL="182880"/>
            <a:r>
              <a:rPr lang="en-US" sz="2400" b="1" dirty="0" smtClean="0">
                <a:solidFill>
                  <a:schemeClr val="bg1"/>
                </a:solidFill>
                <a:latin typeface=""/>
              </a:rPr>
              <a:t>Primary Target Audience</a:t>
            </a:r>
            <a:endParaRPr lang="en-US" sz="2400" b="1" dirty="0">
              <a:solidFill>
                <a:schemeClr val="bg1"/>
              </a:solidFill>
              <a:latin typeface=""/>
            </a:endParaRPr>
          </a:p>
        </p:txBody>
      </p:sp>
      <p:sp>
        <p:nvSpPr>
          <p:cNvPr id="16" name="Rectangle 15"/>
          <p:cNvSpPr/>
          <p:nvPr/>
        </p:nvSpPr>
        <p:spPr>
          <a:xfrm rot="16200000">
            <a:off x="4140200" y="-4140201"/>
            <a:ext cx="863600" cy="9144000"/>
          </a:xfrm>
          <a:prstGeom prst="rect">
            <a:avLst/>
          </a:prstGeom>
          <a:solidFill>
            <a:srgbClr val="9A1220"/>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7" name="Rectangle 16"/>
          <p:cNvSpPr>
            <a:spLocks noGrp="1"/>
          </p:cNvSpPr>
          <p:nvPr/>
        </p:nvSpPr>
        <p:spPr>
          <a:xfrm rot="16200000">
            <a:off x="4019550" y="-3613150"/>
            <a:ext cx="533400" cy="8089900"/>
          </a:xfrm>
          <a:prstGeom prst="rect">
            <a:avLst/>
          </a:prstGeom>
        </p:spPr>
        <p:txBody>
          <a:bodyPr vert="vert" anchor="ctr">
            <a:normAutofit fontScale="97500"/>
          </a:bodyPr>
          <a:lstStyle>
            <a:lvl1pPr algn="l" rtl="0" eaLnBrk="1" latinLnBrk="0" hangingPunct="1">
              <a:spcBef>
                <a:spcPct val="0"/>
              </a:spcBef>
              <a:buNone/>
              <a:defRPr sz="2400" cap="small" spc="0" baseline="0">
                <a:solidFill>
                  <a:schemeClr val="bg1"/>
                </a:solidFill>
                <a:latin typeface="+mj-lt"/>
                <a:ea typeface="+mj-ea"/>
                <a:cs typeface="+mj-cs"/>
              </a:defRPr>
            </a:lvl1pPr>
          </a:lstStyle>
          <a:p>
            <a:r>
              <a:rPr lang="en-US" b="1" cap="all" dirty="0" smtClean="0">
                <a:latin typeface="Myriad Pro"/>
                <a:cs typeface="Myriad Pro"/>
              </a:rPr>
              <a:t>TARGET AUDIENCES</a:t>
            </a:r>
            <a:endParaRPr lang="en-US" b="1" cap="all" dirty="0">
              <a:latin typeface="Myriad Pro"/>
              <a:cs typeface="Myriad Pro"/>
            </a:endParaRPr>
          </a:p>
        </p:txBody>
      </p:sp>
      <p:pic>
        <p:nvPicPr>
          <p:cNvPr id="18" name="Picture 17"/>
          <p:cNvPicPr>
            <a:picLocks noChangeAspect="1"/>
          </p:cNvPicPr>
          <p:nvPr/>
        </p:nvPicPr>
        <p:blipFill>
          <a:blip r:embed="rId2"/>
          <a:stretch>
            <a:fillRect/>
          </a:stretch>
        </p:blipFill>
        <p:spPr>
          <a:xfrm>
            <a:off x="7276452" y="6045200"/>
            <a:ext cx="1689748" cy="647700"/>
          </a:xfrm>
          <a:prstGeom prst="rect">
            <a:avLst/>
          </a:prstGeom>
        </p:spPr>
      </p:pic>
      <p:sp>
        <p:nvSpPr>
          <p:cNvPr id="10" name="TextBox 9"/>
          <p:cNvSpPr txBox="1"/>
          <p:nvPr/>
        </p:nvSpPr>
        <p:spPr>
          <a:xfrm>
            <a:off x="273050" y="1657350"/>
            <a:ext cx="7003402" cy="1723549"/>
          </a:xfrm>
          <a:prstGeom prst="rect">
            <a:avLst/>
          </a:prstGeom>
          <a:noFill/>
        </p:spPr>
        <p:txBody>
          <a:bodyPr wrap="square" rtlCol="0">
            <a:spAutoFit/>
          </a:bodyPr>
          <a:lstStyle/>
          <a:p>
            <a:r>
              <a:rPr lang="en-US" dirty="0" smtClean="0">
                <a:latin typeface="Myriad Pro"/>
                <a:cs typeface="Myriad Pro"/>
              </a:rPr>
              <a:t>Primary target audience is:</a:t>
            </a:r>
          </a:p>
          <a:p>
            <a:pPr>
              <a:buFont typeface="Arial" pitchFamily="34" charset="0"/>
              <a:buChar char="•"/>
            </a:pPr>
            <a:r>
              <a:rPr lang="en-US" dirty="0" smtClean="0">
                <a:latin typeface="Myriad Pro"/>
                <a:cs typeface="Myriad Pro"/>
              </a:rPr>
              <a:t>  age 17 to 40</a:t>
            </a:r>
          </a:p>
          <a:p>
            <a:pPr>
              <a:buFont typeface="Arial" pitchFamily="34" charset="0"/>
              <a:buChar char="•"/>
            </a:pPr>
            <a:r>
              <a:rPr lang="en-US" dirty="0" smtClean="0">
                <a:latin typeface="Myriad Pro"/>
                <a:cs typeface="Myriad Pro"/>
              </a:rPr>
              <a:t>  low-income</a:t>
            </a:r>
          </a:p>
          <a:p>
            <a:pPr>
              <a:buFont typeface="Arial" pitchFamily="34" charset="0"/>
              <a:buChar char="•"/>
            </a:pPr>
            <a:r>
              <a:rPr lang="en-US" dirty="0" smtClean="0">
                <a:latin typeface="Myriad Pro"/>
                <a:cs typeface="Myriad Pro"/>
              </a:rPr>
              <a:t>  parents with a child 13 years or younger</a:t>
            </a:r>
          </a:p>
          <a:p>
            <a:pPr>
              <a:buFont typeface="Arial" pitchFamily="34" charset="0"/>
              <a:buChar char="•"/>
            </a:pPr>
            <a:r>
              <a:rPr lang="en-US" dirty="0" smtClean="0">
                <a:latin typeface="Myriad Pro"/>
                <a:cs typeface="Myriad Pro"/>
              </a:rPr>
              <a:t>  U.S. citizen</a:t>
            </a:r>
          </a:p>
          <a:p>
            <a:endParaRPr lang="en-US" sz="1600" dirty="0" smtClean="0">
              <a:latin typeface="Myriad Pro"/>
              <a:cs typeface="Myriad Pro"/>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Grp="1"/>
          </p:cNvSpPr>
          <p:nvPr/>
        </p:nvSpPr>
        <p:spPr>
          <a:xfrm>
            <a:off x="8534400" y="368300"/>
            <a:ext cx="533400" cy="5867400"/>
          </a:xfrm>
          <a:prstGeom prst="rect">
            <a:avLst/>
          </a:prstGeom>
        </p:spPr>
        <p:txBody>
          <a:bodyPr vert="vert" anchor="ctr">
            <a:normAutofit fontScale="97500"/>
          </a:bodyPr>
          <a:lstStyle>
            <a:lvl1pPr algn="l" rtl="0" eaLnBrk="1" latinLnBrk="0" hangingPunct="1">
              <a:spcBef>
                <a:spcPct val="0"/>
              </a:spcBef>
              <a:buNone/>
              <a:defRPr sz="2400" cap="small" spc="0" baseline="0">
                <a:solidFill>
                  <a:schemeClr val="bg1"/>
                </a:solidFill>
                <a:latin typeface="+mj-lt"/>
                <a:ea typeface="+mj-ea"/>
                <a:cs typeface="+mj-cs"/>
              </a:defRPr>
            </a:lvl1pPr>
          </a:lstStyle>
          <a:p>
            <a:r>
              <a:rPr lang="en-US" dirty="0" smtClean="0">
                <a:latin typeface="Myriad Pro"/>
                <a:cs typeface="Myriad Pro"/>
              </a:rPr>
              <a:t>Section Title Text</a:t>
            </a:r>
            <a:endParaRPr lang="en-US" dirty="0">
              <a:latin typeface="Myriad Pro"/>
              <a:cs typeface="Myriad Pro"/>
            </a:endParaRPr>
          </a:p>
        </p:txBody>
      </p:sp>
      <p:sp>
        <p:nvSpPr>
          <p:cNvPr id="8" name="Rectangle 7"/>
          <p:cNvSpPr/>
          <p:nvPr/>
        </p:nvSpPr>
        <p:spPr>
          <a:xfrm>
            <a:off x="0" y="2733675"/>
            <a:ext cx="9144000" cy="419318"/>
          </a:xfrm>
          <a:prstGeom prst="rect">
            <a:avLst/>
          </a:prstGeom>
          <a:solidFill>
            <a:srgbClr val="666666"/>
          </a:solidFill>
          <a:ln>
            <a:noFill/>
          </a:ln>
        </p:spPr>
        <p:style>
          <a:lnRef idx="1">
            <a:schemeClr val="accent1"/>
          </a:lnRef>
          <a:fillRef idx="3">
            <a:schemeClr val="accent1"/>
          </a:fillRef>
          <a:effectRef idx="2">
            <a:schemeClr val="accent1"/>
          </a:effectRef>
          <a:fontRef idx="minor">
            <a:schemeClr val="lt1"/>
          </a:fontRef>
        </p:style>
        <p:txBody>
          <a:bodyPr tIns="0" rtlCol="0" anchor="ctr"/>
          <a:lstStyle/>
          <a:p>
            <a:pPr marL="182880"/>
            <a:r>
              <a:rPr lang="en-US" sz="2000" b="1" dirty="0" smtClean="0">
                <a:solidFill>
                  <a:schemeClr val="bg1"/>
                </a:solidFill>
                <a:latin typeface=""/>
              </a:rPr>
              <a:t>Suggested Brand Messaging (choose one)</a:t>
            </a:r>
            <a:endParaRPr lang="en-US" sz="2000" b="1" dirty="0">
              <a:solidFill>
                <a:schemeClr val="bg1"/>
              </a:solidFill>
              <a:latin typeface=""/>
            </a:endParaRPr>
          </a:p>
        </p:txBody>
      </p:sp>
      <p:sp>
        <p:nvSpPr>
          <p:cNvPr id="11" name="TextBox 10"/>
          <p:cNvSpPr txBox="1"/>
          <p:nvPr/>
        </p:nvSpPr>
        <p:spPr>
          <a:xfrm>
            <a:off x="114300" y="3152993"/>
            <a:ext cx="4587876" cy="2893100"/>
          </a:xfrm>
          <a:prstGeom prst="rect">
            <a:avLst/>
          </a:prstGeom>
          <a:noFill/>
        </p:spPr>
        <p:txBody>
          <a:bodyPr wrap="square" rtlCol="0">
            <a:spAutoFit/>
          </a:bodyPr>
          <a:lstStyle/>
          <a:p>
            <a:endParaRPr lang="en-US" dirty="0" smtClean="0">
              <a:latin typeface="Myriad Pro"/>
              <a:cs typeface="Myriad Pro"/>
            </a:endParaRPr>
          </a:p>
          <a:p>
            <a:r>
              <a:rPr lang="en-US" sz="2000" dirty="0" smtClean="0">
                <a:latin typeface="Myriad Pro"/>
                <a:cs typeface="Myriad Pro"/>
              </a:rPr>
              <a:t>Strengthening Working Families</a:t>
            </a:r>
          </a:p>
          <a:p>
            <a:r>
              <a:rPr lang="en-US" sz="2000" dirty="0" smtClean="0">
                <a:latin typeface="Myriad Pro"/>
                <a:cs typeface="Myriad Pro"/>
              </a:rPr>
              <a:t>Your Family. Your Career. Your Future.</a:t>
            </a:r>
          </a:p>
          <a:p>
            <a:endParaRPr lang="en-US" dirty="0" smtClean="0">
              <a:latin typeface="Myriad Pro"/>
              <a:cs typeface="Myriad Pro"/>
            </a:endParaRPr>
          </a:p>
          <a:p>
            <a:endParaRPr lang="en-US" dirty="0" smtClean="0">
              <a:latin typeface="Myriad Pro"/>
              <a:cs typeface="Myriad Pro"/>
            </a:endParaRPr>
          </a:p>
          <a:p>
            <a:endParaRPr lang="en-US" dirty="0" smtClean="0">
              <a:latin typeface="Myriad Pro"/>
              <a:cs typeface="Myriad Pro"/>
            </a:endParaRPr>
          </a:p>
          <a:p>
            <a:endParaRPr lang="en-US" dirty="0" smtClean="0">
              <a:latin typeface="Myriad Pro"/>
              <a:cs typeface="Myriad Pro"/>
            </a:endParaRPr>
          </a:p>
          <a:p>
            <a:endParaRPr lang="en-US" dirty="0" smtClean="0">
              <a:latin typeface="Myriad Pro"/>
              <a:cs typeface="Myriad Pro"/>
            </a:endParaRPr>
          </a:p>
          <a:p>
            <a:endParaRPr lang="en-US" dirty="0" smtClean="0">
              <a:latin typeface="Myriad Pro"/>
              <a:cs typeface="Myriad Pro"/>
            </a:endParaRPr>
          </a:p>
          <a:p>
            <a:endParaRPr lang="en-US" sz="1600" dirty="0" smtClean="0">
              <a:latin typeface="Myriad Pro"/>
              <a:cs typeface="Myriad Pro"/>
            </a:endParaRPr>
          </a:p>
        </p:txBody>
      </p:sp>
      <p:sp>
        <p:nvSpPr>
          <p:cNvPr id="15" name="Rectangle 14"/>
          <p:cNvSpPr/>
          <p:nvPr/>
        </p:nvSpPr>
        <p:spPr>
          <a:xfrm>
            <a:off x="0" y="939800"/>
            <a:ext cx="9144000" cy="469900"/>
          </a:xfrm>
          <a:prstGeom prst="rect">
            <a:avLst/>
          </a:prstGeom>
          <a:solidFill>
            <a:srgbClr val="666666"/>
          </a:solidFill>
          <a:ln>
            <a:noFill/>
          </a:ln>
        </p:spPr>
        <p:style>
          <a:lnRef idx="1">
            <a:schemeClr val="accent1"/>
          </a:lnRef>
          <a:fillRef idx="3">
            <a:schemeClr val="accent1"/>
          </a:fillRef>
          <a:effectRef idx="2">
            <a:schemeClr val="accent1"/>
          </a:effectRef>
          <a:fontRef idx="minor">
            <a:schemeClr val="lt1"/>
          </a:fontRef>
        </p:style>
        <p:txBody>
          <a:bodyPr tIns="0" rtlCol="0" anchor="ctr"/>
          <a:lstStyle/>
          <a:p>
            <a:pPr marL="182880"/>
            <a:r>
              <a:rPr lang="en-US" sz="2000" b="1" dirty="0" smtClean="0">
                <a:solidFill>
                  <a:schemeClr val="bg1"/>
                </a:solidFill>
                <a:latin typeface=""/>
              </a:rPr>
              <a:t>Suggested Brand Positioning Statement</a:t>
            </a:r>
            <a:endParaRPr lang="en-US" sz="2000" b="1" dirty="0">
              <a:solidFill>
                <a:schemeClr val="bg1"/>
              </a:solidFill>
              <a:latin typeface=""/>
            </a:endParaRPr>
          </a:p>
        </p:txBody>
      </p:sp>
      <p:sp>
        <p:nvSpPr>
          <p:cNvPr id="16" name="Rectangle 15"/>
          <p:cNvSpPr/>
          <p:nvPr/>
        </p:nvSpPr>
        <p:spPr>
          <a:xfrm rot="16200000">
            <a:off x="4140200" y="-4140201"/>
            <a:ext cx="863600" cy="9144000"/>
          </a:xfrm>
          <a:prstGeom prst="rect">
            <a:avLst/>
          </a:prstGeom>
          <a:solidFill>
            <a:srgbClr val="9A1220"/>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7" name="Rectangle 16"/>
          <p:cNvSpPr>
            <a:spLocks noGrp="1"/>
          </p:cNvSpPr>
          <p:nvPr/>
        </p:nvSpPr>
        <p:spPr>
          <a:xfrm rot="16200000">
            <a:off x="4019550" y="-3613150"/>
            <a:ext cx="533400" cy="8089900"/>
          </a:xfrm>
          <a:prstGeom prst="rect">
            <a:avLst/>
          </a:prstGeom>
        </p:spPr>
        <p:txBody>
          <a:bodyPr vert="vert" anchor="ctr">
            <a:normAutofit fontScale="97500"/>
          </a:bodyPr>
          <a:lstStyle>
            <a:lvl1pPr algn="l" rtl="0" eaLnBrk="1" latinLnBrk="0" hangingPunct="1">
              <a:spcBef>
                <a:spcPct val="0"/>
              </a:spcBef>
              <a:buNone/>
              <a:defRPr sz="2400" cap="small" spc="0" baseline="0">
                <a:solidFill>
                  <a:schemeClr val="bg1"/>
                </a:solidFill>
                <a:latin typeface="+mj-lt"/>
                <a:ea typeface="+mj-ea"/>
                <a:cs typeface="+mj-cs"/>
              </a:defRPr>
            </a:lvl1pPr>
          </a:lstStyle>
          <a:p>
            <a:r>
              <a:rPr lang="en-US" b="1" cap="all" dirty="0" smtClean="0">
                <a:latin typeface="Myriad Pro"/>
                <a:cs typeface="Myriad Pro"/>
              </a:rPr>
              <a:t>BRAND POSITIONING AND MESSAGING</a:t>
            </a:r>
            <a:endParaRPr lang="en-US" b="1" cap="all" dirty="0">
              <a:latin typeface="Myriad Pro"/>
              <a:cs typeface="Myriad Pro"/>
            </a:endParaRPr>
          </a:p>
        </p:txBody>
      </p:sp>
      <p:pic>
        <p:nvPicPr>
          <p:cNvPr id="18" name="Picture 17"/>
          <p:cNvPicPr>
            <a:picLocks noChangeAspect="1"/>
          </p:cNvPicPr>
          <p:nvPr/>
        </p:nvPicPr>
        <p:blipFill>
          <a:blip r:embed="rId3"/>
          <a:stretch>
            <a:fillRect/>
          </a:stretch>
        </p:blipFill>
        <p:spPr>
          <a:xfrm>
            <a:off x="7276452" y="6045200"/>
            <a:ext cx="1689748" cy="647700"/>
          </a:xfrm>
          <a:prstGeom prst="rect">
            <a:avLst/>
          </a:prstGeom>
        </p:spPr>
      </p:pic>
      <p:sp>
        <p:nvSpPr>
          <p:cNvPr id="10" name="TextBox 9"/>
          <p:cNvSpPr txBox="1"/>
          <p:nvPr/>
        </p:nvSpPr>
        <p:spPr>
          <a:xfrm>
            <a:off x="241300" y="1657350"/>
            <a:ext cx="8693150" cy="1077218"/>
          </a:xfrm>
          <a:prstGeom prst="rect">
            <a:avLst/>
          </a:prstGeom>
          <a:noFill/>
        </p:spPr>
        <p:txBody>
          <a:bodyPr wrap="square" rtlCol="0">
            <a:spAutoFit/>
          </a:bodyPr>
          <a:lstStyle/>
          <a:p>
            <a:r>
              <a:rPr lang="en-US" sz="2400" dirty="0" smtClean="0"/>
              <a:t>For parents with children, SWFI provides training to help them enter the workforce for economic stability and community.</a:t>
            </a:r>
          </a:p>
          <a:p>
            <a:endParaRPr lang="en-US" sz="1600" dirty="0" smtClean="0">
              <a:latin typeface="Myriad Pro"/>
              <a:cs typeface="Myriad Pro"/>
            </a:endParaRPr>
          </a:p>
        </p:txBody>
      </p:sp>
      <p:sp>
        <p:nvSpPr>
          <p:cNvPr id="12" name="TextBox 11"/>
          <p:cNvSpPr txBox="1"/>
          <p:nvPr/>
        </p:nvSpPr>
        <p:spPr>
          <a:xfrm>
            <a:off x="4975225" y="3457575"/>
            <a:ext cx="3990975" cy="1538883"/>
          </a:xfrm>
          <a:prstGeom prst="rect">
            <a:avLst/>
          </a:prstGeom>
          <a:noFill/>
        </p:spPr>
        <p:txBody>
          <a:bodyPr wrap="square" rtlCol="0">
            <a:spAutoFit/>
          </a:bodyPr>
          <a:lstStyle/>
          <a:p>
            <a:r>
              <a:rPr lang="en-US" sz="2000" dirty="0" smtClean="0">
                <a:latin typeface="Myriad Pro"/>
                <a:cs typeface="Myriad Pro"/>
              </a:rPr>
              <a:t>Strengthening Working Families</a:t>
            </a:r>
          </a:p>
          <a:p>
            <a:r>
              <a:rPr lang="en-US" sz="2000" dirty="0" smtClean="0">
                <a:latin typeface="Myriad Pro"/>
                <a:cs typeface="Myriad Pro"/>
              </a:rPr>
              <a:t>Get the Training. Get the Job.</a:t>
            </a:r>
          </a:p>
          <a:p>
            <a:endParaRPr lang="en-US" dirty="0" smtClean="0">
              <a:latin typeface="Myriad Pro"/>
              <a:cs typeface="Myriad Pro"/>
            </a:endParaRPr>
          </a:p>
          <a:p>
            <a:endParaRPr lang="en-US" dirty="0" smtClean="0">
              <a:latin typeface="Myriad Pro"/>
              <a:cs typeface="Myriad Pro"/>
            </a:endParaRPr>
          </a:p>
          <a:p>
            <a:endParaRPr lang="en-US" dirty="0"/>
          </a:p>
        </p:txBody>
      </p:sp>
      <p:cxnSp>
        <p:nvCxnSpPr>
          <p:cNvPr id="14" name="Straight Connector 13"/>
          <p:cNvCxnSpPr/>
          <p:nvPr/>
        </p:nvCxnSpPr>
        <p:spPr>
          <a:xfrm>
            <a:off x="4829175" y="3457575"/>
            <a:ext cx="0" cy="781050"/>
          </a:xfrm>
          <a:prstGeom prst="line">
            <a:avLst/>
          </a:prstGeom>
          <a:ln>
            <a:solidFill>
              <a:srgbClr val="9A1220"/>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4140200" y="-4140201"/>
            <a:ext cx="863600" cy="9144000"/>
          </a:xfrm>
          <a:prstGeom prst="rect">
            <a:avLst/>
          </a:prstGeom>
          <a:solidFill>
            <a:srgbClr val="9A1220"/>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5" name="TextBox 4"/>
          <p:cNvSpPr txBox="1"/>
          <p:nvPr/>
        </p:nvSpPr>
        <p:spPr>
          <a:xfrm>
            <a:off x="241300" y="1704975"/>
            <a:ext cx="7251700" cy="2554545"/>
          </a:xfrm>
          <a:prstGeom prst="rect">
            <a:avLst/>
          </a:prstGeom>
          <a:noFill/>
        </p:spPr>
        <p:txBody>
          <a:bodyPr wrap="square" rtlCol="0">
            <a:spAutoFit/>
          </a:bodyPr>
          <a:lstStyle/>
          <a:p>
            <a:r>
              <a:rPr lang="en-US" sz="2000" b="1" dirty="0" smtClean="0">
                <a:solidFill>
                  <a:srgbClr val="C00000"/>
                </a:solidFill>
                <a:latin typeface="Myriad Pro"/>
                <a:cs typeface="Myriad Pro"/>
              </a:rPr>
              <a:t>We will use the following tactics to communicate with the target audience.</a:t>
            </a:r>
          </a:p>
          <a:p>
            <a:endParaRPr lang="en-US" sz="2000" b="1" dirty="0" smtClean="0">
              <a:solidFill>
                <a:srgbClr val="C00000"/>
              </a:solidFill>
              <a:latin typeface="Myriad Pro"/>
              <a:cs typeface="Myriad Pro"/>
            </a:endParaRPr>
          </a:p>
          <a:p>
            <a:pPr>
              <a:buFont typeface="Arial" pitchFamily="34" charset="0"/>
              <a:buChar char="•"/>
            </a:pPr>
            <a:r>
              <a:rPr lang="en-US" sz="2000" dirty="0" smtClean="0">
                <a:latin typeface="Myriad Pro"/>
                <a:cs typeface="Myriad Pro"/>
              </a:rPr>
              <a:t>  Collateral materials</a:t>
            </a:r>
          </a:p>
          <a:p>
            <a:pPr>
              <a:buFont typeface="Arial" pitchFamily="34" charset="0"/>
              <a:buChar char="•"/>
            </a:pPr>
            <a:r>
              <a:rPr lang="en-US" sz="2000" dirty="0" smtClean="0">
                <a:latin typeface="Myriad Pro"/>
                <a:cs typeface="Myriad Pro"/>
              </a:rPr>
              <a:t>  Earned Media</a:t>
            </a:r>
          </a:p>
          <a:p>
            <a:pPr>
              <a:buFont typeface="Arial" pitchFamily="34" charset="0"/>
              <a:buChar char="•"/>
            </a:pPr>
            <a:r>
              <a:rPr lang="en-US" sz="2000" dirty="0" smtClean="0">
                <a:latin typeface="Myriad Pro"/>
                <a:cs typeface="Myriad Pro"/>
              </a:rPr>
              <a:t>  Paid Media</a:t>
            </a:r>
          </a:p>
          <a:p>
            <a:pPr>
              <a:buFont typeface="Arial" pitchFamily="34" charset="0"/>
              <a:buChar char="•"/>
            </a:pPr>
            <a:r>
              <a:rPr lang="en-US" sz="2000" dirty="0" smtClean="0">
                <a:latin typeface="Myriad Pro"/>
                <a:cs typeface="Myriad Pro"/>
              </a:rPr>
              <a:t>  Community Outreach and Events</a:t>
            </a:r>
          </a:p>
          <a:p>
            <a:pPr>
              <a:buFont typeface="Arial" pitchFamily="34" charset="0"/>
              <a:buChar char="•"/>
            </a:pPr>
            <a:r>
              <a:rPr lang="en-US" sz="2000" dirty="0" smtClean="0">
                <a:latin typeface="Myriad Pro"/>
                <a:cs typeface="Myriad Pro"/>
              </a:rPr>
              <a:t>  Website</a:t>
            </a:r>
          </a:p>
        </p:txBody>
      </p:sp>
      <p:sp>
        <p:nvSpPr>
          <p:cNvPr id="7" name="Rectangle 6"/>
          <p:cNvSpPr/>
          <p:nvPr/>
        </p:nvSpPr>
        <p:spPr>
          <a:xfrm>
            <a:off x="0" y="939800"/>
            <a:ext cx="9144000" cy="469900"/>
          </a:xfrm>
          <a:prstGeom prst="rect">
            <a:avLst/>
          </a:prstGeom>
          <a:solidFill>
            <a:srgbClr val="666666"/>
          </a:solidFill>
          <a:ln>
            <a:noFill/>
          </a:ln>
        </p:spPr>
        <p:style>
          <a:lnRef idx="1">
            <a:schemeClr val="accent1"/>
          </a:lnRef>
          <a:fillRef idx="3">
            <a:schemeClr val="accent1"/>
          </a:fillRef>
          <a:effectRef idx="2">
            <a:schemeClr val="accent1"/>
          </a:effectRef>
          <a:fontRef idx="minor">
            <a:schemeClr val="lt1"/>
          </a:fontRef>
        </p:style>
        <p:txBody>
          <a:bodyPr tIns="0" rtlCol="0" anchor="ctr"/>
          <a:lstStyle/>
          <a:p>
            <a:pPr marL="182880"/>
            <a:r>
              <a:rPr lang="en-US" sz="2400" b="1" dirty="0" smtClean="0">
                <a:solidFill>
                  <a:schemeClr val="bg1"/>
                </a:solidFill>
                <a:latin typeface=""/>
              </a:rPr>
              <a:t>Tactics</a:t>
            </a:r>
            <a:endParaRPr lang="en-US" sz="2000" b="1" dirty="0">
              <a:solidFill>
                <a:schemeClr val="bg1"/>
              </a:solidFill>
              <a:latin typeface=""/>
            </a:endParaRPr>
          </a:p>
        </p:txBody>
      </p:sp>
      <p:sp>
        <p:nvSpPr>
          <p:cNvPr id="9" name="Rectangle 8"/>
          <p:cNvSpPr>
            <a:spLocks noGrp="1"/>
          </p:cNvSpPr>
          <p:nvPr/>
        </p:nvSpPr>
        <p:spPr>
          <a:xfrm rot="16200000">
            <a:off x="4019550" y="-3613150"/>
            <a:ext cx="533400" cy="8089900"/>
          </a:xfrm>
          <a:prstGeom prst="rect">
            <a:avLst/>
          </a:prstGeom>
        </p:spPr>
        <p:txBody>
          <a:bodyPr vert="vert" anchor="ctr">
            <a:noAutofit/>
          </a:bodyPr>
          <a:lstStyle>
            <a:lvl1pPr algn="l" rtl="0" eaLnBrk="1" latinLnBrk="0" hangingPunct="1">
              <a:spcBef>
                <a:spcPct val="0"/>
              </a:spcBef>
              <a:buNone/>
              <a:defRPr sz="2400" cap="small" spc="0" baseline="0">
                <a:solidFill>
                  <a:schemeClr val="bg1"/>
                </a:solidFill>
                <a:latin typeface="+mj-lt"/>
                <a:ea typeface="+mj-ea"/>
                <a:cs typeface="+mj-cs"/>
              </a:defRPr>
            </a:lvl1pPr>
          </a:lstStyle>
          <a:p>
            <a:r>
              <a:rPr lang="en-US" b="1" cap="all" dirty="0" smtClean="0">
                <a:latin typeface="Myriad Pro"/>
                <a:cs typeface="Myriad Pro"/>
              </a:rPr>
              <a:t>Marketing communications plan</a:t>
            </a:r>
            <a:endParaRPr lang="en-US" b="1" cap="all" dirty="0">
              <a:latin typeface="Myriad Pro"/>
              <a:cs typeface="Myriad Pro"/>
            </a:endParaRPr>
          </a:p>
        </p:txBody>
      </p:sp>
      <p:pic>
        <p:nvPicPr>
          <p:cNvPr id="8" name="Picture 7"/>
          <p:cNvPicPr>
            <a:picLocks noChangeAspect="1"/>
          </p:cNvPicPr>
          <p:nvPr/>
        </p:nvPicPr>
        <p:blipFill>
          <a:blip r:embed="rId2"/>
          <a:stretch>
            <a:fillRect/>
          </a:stretch>
        </p:blipFill>
        <p:spPr>
          <a:xfrm>
            <a:off x="7276452" y="6045200"/>
            <a:ext cx="1689748" cy="6477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4140200" y="-4140201"/>
            <a:ext cx="863600" cy="9144000"/>
          </a:xfrm>
          <a:prstGeom prst="rect">
            <a:avLst/>
          </a:prstGeom>
          <a:solidFill>
            <a:srgbClr val="9A1220"/>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5" name="TextBox 4"/>
          <p:cNvSpPr txBox="1"/>
          <p:nvPr/>
        </p:nvSpPr>
        <p:spPr>
          <a:xfrm>
            <a:off x="241300" y="1704975"/>
            <a:ext cx="8089900" cy="2554545"/>
          </a:xfrm>
          <a:prstGeom prst="rect">
            <a:avLst/>
          </a:prstGeom>
          <a:noFill/>
        </p:spPr>
        <p:txBody>
          <a:bodyPr wrap="square" rtlCol="0">
            <a:spAutoFit/>
          </a:bodyPr>
          <a:lstStyle/>
          <a:p>
            <a:r>
              <a:rPr lang="en-US" sz="2000" b="1" dirty="0" smtClean="0">
                <a:solidFill>
                  <a:srgbClr val="C00000"/>
                </a:solidFill>
                <a:latin typeface="Myriad Pro"/>
                <a:cs typeface="Myriad Pro"/>
              </a:rPr>
              <a:t>We will use the following collateral materials to communicate with the target audience.</a:t>
            </a:r>
          </a:p>
          <a:p>
            <a:endParaRPr lang="en-US" sz="2000" b="1" dirty="0" smtClean="0">
              <a:solidFill>
                <a:srgbClr val="C00000"/>
              </a:solidFill>
              <a:latin typeface="Myriad Pro"/>
              <a:cs typeface="Myriad Pro"/>
            </a:endParaRPr>
          </a:p>
          <a:p>
            <a:pPr>
              <a:buFont typeface="Arial" pitchFamily="34" charset="0"/>
              <a:buChar char="•"/>
            </a:pPr>
            <a:r>
              <a:rPr lang="en-US" sz="2000" dirty="0" smtClean="0">
                <a:latin typeface="Myriad Pro"/>
                <a:cs typeface="Myriad Pro"/>
              </a:rPr>
              <a:t>  Flyers (general awareness)</a:t>
            </a:r>
          </a:p>
          <a:p>
            <a:pPr>
              <a:buFont typeface="Arial" pitchFamily="34" charset="0"/>
              <a:buChar char="•"/>
            </a:pPr>
            <a:r>
              <a:rPr lang="en-US" sz="2000" dirty="0" smtClean="0">
                <a:latin typeface="Myriad Pro"/>
                <a:cs typeface="Myriad Pro"/>
              </a:rPr>
              <a:t>  Brochure (general awareness)</a:t>
            </a:r>
          </a:p>
          <a:p>
            <a:pPr>
              <a:buFont typeface="Arial" pitchFamily="34" charset="0"/>
              <a:buChar char="•"/>
            </a:pPr>
            <a:r>
              <a:rPr lang="en-US" sz="2000" dirty="0" smtClean="0">
                <a:latin typeface="Myriad Pro"/>
                <a:cs typeface="Myriad Pro"/>
              </a:rPr>
              <a:t>  PowerPoint template</a:t>
            </a:r>
          </a:p>
          <a:p>
            <a:pPr>
              <a:buFont typeface="Arial" pitchFamily="34" charset="0"/>
              <a:buChar char="•"/>
            </a:pPr>
            <a:r>
              <a:rPr lang="en-US" sz="2000" dirty="0" smtClean="0">
                <a:latin typeface="Myriad Pro"/>
                <a:cs typeface="Myriad Pro"/>
              </a:rPr>
              <a:t>  Pull-up Banners (general awareness)</a:t>
            </a:r>
          </a:p>
          <a:p>
            <a:pPr>
              <a:buFont typeface="Arial" pitchFamily="34" charset="0"/>
              <a:buChar char="•"/>
            </a:pPr>
            <a:r>
              <a:rPr lang="en-US" sz="2000" dirty="0" smtClean="0">
                <a:latin typeface="Myriad Pro"/>
                <a:cs typeface="Myriad Pro"/>
              </a:rPr>
              <a:t>  Direct Mail (sent two times per year/ fall and spring)</a:t>
            </a:r>
          </a:p>
        </p:txBody>
      </p:sp>
      <p:sp>
        <p:nvSpPr>
          <p:cNvPr id="7" name="Rectangle 6"/>
          <p:cNvSpPr/>
          <p:nvPr/>
        </p:nvSpPr>
        <p:spPr>
          <a:xfrm>
            <a:off x="0" y="939800"/>
            <a:ext cx="9144000" cy="469900"/>
          </a:xfrm>
          <a:prstGeom prst="rect">
            <a:avLst/>
          </a:prstGeom>
          <a:solidFill>
            <a:srgbClr val="666666"/>
          </a:solidFill>
          <a:ln>
            <a:noFill/>
          </a:ln>
        </p:spPr>
        <p:style>
          <a:lnRef idx="1">
            <a:schemeClr val="accent1"/>
          </a:lnRef>
          <a:fillRef idx="3">
            <a:schemeClr val="accent1"/>
          </a:fillRef>
          <a:effectRef idx="2">
            <a:schemeClr val="accent1"/>
          </a:effectRef>
          <a:fontRef idx="minor">
            <a:schemeClr val="lt1"/>
          </a:fontRef>
        </p:style>
        <p:txBody>
          <a:bodyPr tIns="0" rtlCol="0" anchor="ctr"/>
          <a:lstStyle/>
          <a:p>
            <a:pPr marL="182880"/>
            <a:r>
              <a:rPr lang="en-US" sz="2400" b="1" dirty="0" smtClean="0">
                <a:solidFill>
                  <a:schemeClr val="bg1"/>
                </a:solidFill>
                <a:latin typeface=""/>
              </a:rPr>
              <a:t>Collateral Materials</a:t>
            </a:r>
            <a:endParaRPr lang="en-US" sz="2000" b="1" dirty="0">
              <a:solidFill>
                <a:schemeClr val="bg1"/>
              </a:solidFill>
              <a:latin typeface=""/>
            </a:endParaRPr>
          </a:p>
        </p:txBody>
      </p:sp>
      <p:sp>
        <p:nvSpPr>
          <p:cNvPr id="9" name="Rectangle 8"/>
          <p:cNvSpPr>
            <a:spLocks noGrp="1"/>
          </p:cNvSpPr>
          <p:nvPr/>
        </p:nvSpPr>
        <p:spPr>
          <a:xfrm rot="16200000">
            <a:off x="4019550" y="-3613150"/>
            <a:ext cx="533400" cy="8089900"/>
          </a:xfrm>
          <a:prstGeom prst="rect">
            <a:avLst/>
          </a:prstGeom>
        </p:spPr>
        <p:txBody>
          <a:bodyPr vert="vert" anchor="ctr">
            <a:noAutofit/>
          </a:bodyPr>
          <a:lstStyle>
            <a:lvl1pPr algn="l" rtl="0" eaLnBrk="1" latinLnBrk="0" hangingPunct="1">
              <a:spcBef>
                <a:spcPct val="0"/>
              </a:spcBef>
              <a:buNone/>
              <a:defRPr sz="2400" cap="small" spc="0" baseline="0">
                <a:solidFill>
                  <a:schemeClr val="bg1"/>
                </a:solidFill>
                <a:latin typeface="+mj-lt"/>
                <a:ea typeface="+mj-ea"/>
                <a:cs typeface="+mj-cs"/>
              </a:defRPr>
            </a:lvl1pPr>
          </a:lstStyle>
          <a:p>
            <a:r>
              <a:rPr lang="en-US" b="1" cap="all" dirty="0" smtClean="0">
                <a:latin typeface="Myriad Pro"/>
                <a:cs typeface="Myriad Pro"/>
              </a:rPr>
              <a:t>Marketing communications plan</a:t>
            </a:r>
            <a:endParaRPr lang="en-US" b="1" cap="all" dirty="0">
              <a:latin typeface="Myriad Pro"/>
              <a:cs typeface="Myriad Pro"/>
            </a:endParaRPr>
          </a:p>
        </p:txBody>
      </p:sp>
      <p:pic>
        <p:nvPicPr>
          <p:cNvPr id="8" name="Picture 7"/>
          <p:cNvPicPr>
            <a:picLocks noChangeAspect="1"/>
          </p:cNvPicPr>
          <p:nvPr/>
        </p:nvPicPr>
        <p:blipFill>
          <a:blip r:embed="rId2"/>
          <a:stretch>
            <a:fillRect/>
          </a:stretch>
        </p:blipFill>
        <p:spPr>
          <a:xfrm>
            <a:off x="7276452" y="6045200"/>
            <a:ext cx="1689748" cy="6477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4140200" y="-4140201"/>
            <a:ext cx="863600" cy="9144000"/>
          </a:xfrm>
          <a:prstGeom prst="rect">
            <a:avLst/>
          </a:prstGeom>
          <a:solidFill>
            <a:srgbClr val="9A1220"/>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5" name="TextBox 4"/>
          <p:cNvSpPr txBox="1"/>
          <p:nvPr/>
        </p:nvSpPr>
        <p:spPr>
          <a:xfrm>
            <a:off x="241300" y="1839976"/>
            <a:ext cx="7251700" cy="1938992"/>
          </a:xfrm>
          <a:prstGeom prst="rect">
            <a:avLst/>
          </a:prstGeom>
          <a:noFill/>
        </p:spPr>
        <p:txBody>
          <a:bodyPr wrap="square" rtlCol="0">
            <a:spAutoFit/>
          </a:bodyPr>
          <a:lstStyle/>
          <a:p>
            <a:r>
              <a:rPr lang="en-US" sz="2000" b="1" dirty="0" smtClean="0">
                <a:solidFill>
                  <a:srgbClr val="C00000"/>
                </a:solidFill>
                <a:latin typeface="Myriad Pro"/>
                <a:cs typeface="Myriad Pro"/>
              </a:rPr>
              <a:t>We will rely on the following Earned Media placements as part of the marketing communications plan:</a:t>
            </a:r>
          </a:p>
          <a:p>
            <a:endParaRPr lang="en-US" sz="2000" b="1" dirty="0" smtClean="0">
              <a:solidFill>
                <a:srgbClr val="C00000"/>
              </a:solidFill>
              <a:latin typeface="Myriad Pro"/>
              <a:cs typeface="Myriad Pro"/>
            </a:endParaRPr>
          </a:p>
          <a:p>
            <a:pPr>
              <a:buFont typeface="Arial" pitchFamily="34" charset="0"/>
              <a:buChar char="•"/>
            </a:pPr>
            <a:r>
              <a:rPr lang="en-US" sz="2000" dirty="0" smtClean="0">
                <a:latin typeface="Myriad Pro"/>
                <a:cs typeface="Myriad Pro"/>
              </a:rPr>
              <a:t>  Media Relations</a:t>
            </a:r>
          </a:p>
          <a:p>
            <a:pPr>
              <a:buFont typeface="Arial" pitchFamily="34" charset="0"/>
              <a:buChar char="•"/>
            </a:pPr>
            <a:r>
              <a:rPr lang="en-US" sz="2000" dirty="0" smtClean="0">
                <a:latin typeface="Myriad Pro"/>
                <a:cs typeface="Myriad Pro"/>
              </a:rPr>
              <a:t>  Social Media (Facebook, Twitter ) | create hashtag</a:t>
            </a:r>
          </a:p>
          <a:p>
            <a:pPr>
              <a:buFont typeface="Arial" pitchFamily="34" charset="0"/>
              <a:buChar char="•"/>
            </a:pPr>
            <a:r>
              <a:rPr lang="en-US" sz="2000" dirty="0" smtClean="0">
                <a:latin typeface="Myriad Pro"/>
                <a:cs typeface="Myriad Pro"/>
              </a:rPr>
              <a:t>  Video (YouTube)</a:t>
            </a:r>
          </a:p>
        </p:txBody>
      </p:sp>
      <p:sp>
        <p:nvSpPr>
          <p:cNvPr id="7" name="Rectangle 6"/>
          <p:cNvSpPr/>
          <p:nvPr/>
        </p:nvSpPr>
        <p:spPr>
          <a:xfrm>
            <a:off x="0" y="939800"/>
            <a:ext cx="9144000" cy="469900"/>
          </a:xfrm>
          <a:prstGeom prst="rect">
            <a:avLst/>
          </a:prstGeom>
          <a:solidFill>
            <a:srgbClr val="666666"/>
          </a:solidFill>
          <a:ln>
            <a:noFill/>
          </a:ln>
        </p:spPr>
        <p:style>
          <a:lnRef idx="1">
            <a:schemeClr val="accent1"/>
          </a:lnRef>
          <a:fillRef idx="3">
            <a:schemeClr val="accent1"/>
          </a:fillRef>
          <a:effectRef idx="2">
            <a:schemeClr val="accent1"/>
          </a:effectRef>
          <a:fontRef idx="minor">
            <a:schemeClr val="lt1"/>
          </a:fontRef>
        </p:style>
        <p:txBody>
          <a:bodyPr tIns="0" rtlCol="0" anchor="ctr"/>
          <a:lstStyle/>
          <a:p>
            <a:pPr marL="182880"/>
            <a:r>
              <a:rPr lang="en-US" sz="2400" b="1" dirty="0" smtClean="0">
                <a:solidFill>
                  <a:schemeClr val="bg1"/>
                </a:solidFill>
                <a:latin typeface=""/>
              </a:rPr>
              <a:t>Earned Media Placements</a:t>
            </a:r>
            <a:endParaRPr lang="en-US" sz="2000" b="1" dirty="0">
              <a:solidFill>
                <a:schemeClr val="bg1"/>
              </a:solidFill>
              <a:latin typeface=""/>
            </a:endParaRPr>
          </a:p>
        </p:txBody>
      </p:sp>
      <p:sp>
        <p:nvSpPr>
          <p:cNvPr id="9" name="Rectangle 8"/>
          <p:cNvSpPr>
            <a:spLocks noGrp="1"/>
          </p:cNvSpPr>
          <p:nvPr/>
        </p:nvSpPr>
        <p:spPr>
          <a:xfrm rot="16200000">
            <a:off x="4019550" y="-3613150"/>
            <a:ext cx="533400" cy="8089900"/>
          </a:xfrm>
          <a:prstGeom prst="rect">
            <a:avLst/>
          </a:prstGeom>
        </p:spPr>
        <p:txBody>
          <a:bodyPr vert="vert" anchor="ctr">
            <a:noAutofit/>
          </a:bodyPr>
          <a:lstStyle>
            <a:lvl1pPr algn="l" rtl="0" eaLnBrk="1" latinLnBrk="0" hangingPunct="1">
              <a:spcBef>
                <a:spcPct val="0"/>
              </a:spcBef>
              <a:buNone/>
              <a:defRPr sz="2400" cap="small" spc="0" baseline="0">
                <a:solidFill>
                  <a:schemeClr val="bg1"/>
                </a:solidFill>
                <a:latin typeface="+mj-lt"/>
                <a:ea typeface="+mj-ea"/>
                <a:cs typeface="+mj-cs"/>
              </a:defRPr>
            </a:lvl1pPr>
          </a:lstStyle>
          <a:p>
            <a:r>
              <a:rPr lang="en-US" b="1" cap="all" dirty="0" smtClean="0">
                <a:latin typeface="Myriad Pro"/>
                <a:cs typeface="Myriad Pro"/>
              </a:rPr>
              <a:t>Marketing communications plan</a:t>
            </a:r>
            <a:endParaRPr lang="en-US" b="1" cap="all" dirty="0">
              <a:latin typeface="Myriad Pro"/>
              <a:cs typeface="Myriad Pro"/>
            </a:endParaRPr>
          </a:p>
        </p:txBody>
      </p:sp>
      <p:pic>
        <p:nvPicPr>
          <p:cNvPr id="8" name="Picture 7"/>
          <p:cNvPicPr>
            <a:picLocks noChangeAspect="1"/>
          </p:cNvPicPr>
          <p:nvPr/>
        </p:nvPicPr>
        <p:blipFill>
          <a:blip r:embed="rId2"/>
          <a:stretch>
            <a:fillRect/>
          </a:stretch>
        </p:blipFill>
        <p:spPr>
          <a:xfrm>
            <a:off x="7276452" y="6045200"/>
            <a:ext cx="1689748" cy="6477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4140200" y="-4140201"/>
            <a:ext cx="863600" cy="9144000"/>
          </a:xfrm>
          <a:prstGeom prst="rect">
            <a:avLst/>
          </a:prstGeom>
          <a:solidFill>
            <a:srgbClr val="9A1220"/>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5" name="TextBox 4"/>
          <p:cNvSpPr txBox="1"/>
          <p:nvPr/>
        </p:nvSpPr>
        <p:spPr>
          <a:xfrm>
            <a:off x="241299" y="1839976"/>
            <a:ext cx="8226425" cy="2554545"/>
          </a:xfrm>
          <a:prstGeom prst="rect">
            <a:avLst/>
          </a:prstGeom>
          <a:noFill/>
        </p:spPr>
        <p:txBody>
          <a:bodyPr wrap="square" rtlCol="0">
            <a:spAutoFit/>
          </a:bodyPr>
          <a:lstStyle/>
          <a:p>
            <a:r>
              <a:rPr lang="en-US" sz="2000" b="1" dirty="0" smtClean="0">
                <a:solidFill>
                  <a:srgbClr val="C00000"/>
                </a:solidFill>
                <a:latin typeface="Myriad Pro"/>
                <a:cs typeface="Myriad Pro"/>
              </a:rPr>
              <a:t>We will identify cost-effective advertising strategies that will garner the most impressions, reach, and frequency to the target audience.</a:t>
            </a:r>
          </a:p>
          <a:p>
            <a:endParaRPr lang="en-US" sz="2000" b="1" dirty="0" smtClean="0">
              <a:solidFill>
                <a:srgbClr val="C00000"/>
              </a:solidFill>
              <a:latin typeface="Myriad Pro"/>
              <a:cs typeface="Myriad Pro"/>
            </a:endParaRPr>
          </a:p>
          <a:p>
            <a:pPr>
              <a:buFont typeface="Arial" pitchFamily="34" charset="0"/>
              <a:buChar char="•"/>
            </a:pPr>
            <a:r>
              <a:rPr lang="en-US" sz="2000" dirty="0" smtClean="0">
                <a:latin typeface="Myriad Pro"/>
                <a:cs typeface="Myriad Pro"/>
              </a:rPr>
              <a:t>  Out of home (transit, radio)</a:t>
            </a:r>
          </a:p>
          <a:p>
            <a:pPr>
              <a:buFont typeface="Arial" pitchFamily="34" charset="0"/>
              <a:buChar char="•"/>
            </a:pPr>
            <a:r>
              <a:rPr lang="en-US" sz="2000" dirty="0" smtClean="0">
                <a:latin typeface="Myriad Pro"/>
                <a:cs typeface="Myriad Pro"/>
              </a:rPr>
              <a:t>  Print advertising (ads in ethnic community and local pubs)</a:t>
            </a:r>
          </a:p>
          <a:p>
            <a:pPr>
              <a:buFont typeface="Arial" pitchFamily="34" charset="0"/>
              <a:buChar char="•"/>
            </a:pPr>
            <a:r>
              <a:rPr lang="en-US" sz="2000" dirty="0" smtClean="0">
                <a:latin typeface="Myriad Pro"/>
                <a:cs typeface="Myriad Pro"/>
              </a:rPr>
              <a:t>  Search Engine Optimization (e.g. Google </a:t>
            </a:r>
            <a:r>
              <a:rPr lang="en-US" sz="2000" dirty="0" err="1" smtClean="0">
                <a:latin typeface="Myriad Pro"/>
                <a:cs typeface="Myriad Pro"/>
              </a:rPr>
              <a:t>Adwords</a:t>
            </a:r>
            <a:r>
              <a:rPr lang="en-US" sz="2000" dirty="0" smtClean="0">
                <a:latin typeface="Myriad Pro"/>
                <a:cs typeface="Myriad Pro"/>
              </a:rPr>
              <a:t>)</a:t>
            </a:r>
          </a:p>
          <a:p>
            <a:pPr>
              <a:buFont typeface="Arial" pitchFamily="34" charset="0"/>
              <a:buChar char="•"/>
            </a:pPr>
            <a:r>
              <a:rPr lang="en-US" sz="2000" dirty="0" smtClean="0">
                <a:latin typeface="Myriad Pro"/>
                <a:cs typeface="Myriad Pro"/>
              </a:rPr>
              <a:t>  Interactive/Digital (e.g. Facebook advertising)</a:t>
            </a:r>
          </a:p>
        </p:txBody>
      </p:sp>
      <p:sp>
        <p:nvSpPr>
          <p:cNvPr id="7" name="Rectangle 6"/>
          <p:cNvSpPr/>
          <p:nvPr/>
        </p:nvSpPr>
        <p:spPr>
          <a:xfrm>
            <a:off x="0" y="939800"/>
            <a:ext cx="9144000" cy="469900"/>
          </a:xfrm>
          <a:prstGeom prst="rect">
            <a:avLst/>
          </a:prstGeom>
          <a:solidFill>
            <a:srgbClr val="666666"/>
          </a:solidFill>
          <a:ln>
            <a:noFill/>
          </a:ln>
        </p:spPr>
        <p:style>
          <a:lnRef idx="1">
            <a:schemeClr val="accent1"/>
          </a:lnRef>
          <a:fillRef idx="3">
            <a:schemeClr val="accent1"/>
          </a:fillRef>
          <a:effectRef idx="2">
            <a:schemeClr val="accent1"/>
          </a:effectRef>
          <a:fontRef idx="minor">
            <a:schemeClr val="lt1"/>
          </a:fontRef>
        </p:style>
        <p:txBody>
          <a:bodyPr tIns="0" rtlCol="0" anchor="ctr"/>
          <a:lstStyle/>
          <a:p>
            <a:pPr marL="182880"/>
            <a:r>
              <a:rPr lang="en-US" sz="2400" b="1" dirty="0" smtClean="0">
                <a:solidFill>
                  <a:schemeClr val="bg1"/>
                </a:solidFill>
                <a:latin typeface=""/>
              </a:rPr>
              <a:t>Paid Media (Advertising)</a:t>
            </a:r>
            <a:endParaRPr lang="en-US" sz="2000" b="1" dirty="0">
              <a:solidFill>
                <a:schemeClr val="bg1"/>
              </a:solidFill>
              <a:latin typeface=""/>
            </a:endParaRPr>
          </a:p>
        </p:txBody>
      </p:sp>
      <p:sp>
        <p:nvSpPr>
          <p:cNvPr id="9" name="Rectangle 8"/>
          <p:cNvSpPr>
            <a:spLocks noGrp="1"/>
          </p:cNvSpPr>
          <p:nvPr/>
        </p:nvSpPr>
        <p:spPr>
          <a:xfrm rot="16200000">
            <a:off x="4019550" y="-3613150"/>
            <a:ext cx="533400" cy="8089900"/>
          </a:xfrm>
          <a:prstGeom prst="rect">
            <a:avLst/>
          </a:prstGeom>
        </p:spPr>
        <p:txBody>
          <a:bodyPr vert="vert" anchor="ctr">
            <a:noAutofit/>
          </a:bodyPr>
          <a:lstStyle>
            <a:lvl1pPr algn="l" rtl="0" eaLnBrk="1" latinLnBrk="0" hangingPunct="1">
              <a:spcBef>
                <a:spcPct val="0"/>
              </a:spcBef>
              <a:buNone/>
              <a:defRPr sz="2400" cap="small" spc="0" baseline="0">
                <a:solidFill>
                  <a:schemeClr val="bg1"/>
                </a:solidFill>
                <a:latin typeface="+mj-lt"/>
                <a:ea typeface="+mj-ea"/>
                <a:cs typeface="+mj-cs"/>
              </a:defRPr>
            </a:lvl1pPr>
          </a:lstStyle>
          <a:p>
            <a:r>
              <a:rPr lang="en-US" b="1" cap="all" dirty="0" smtClean="0">
                <a:latin typeface="Myriad Pro"/>
                <a:cs typeface="Myriad Pro"/>
              </a:rPr>
              <a:t>Marketing communications plan</a:t>
            </a:r>
            <a:endParaRPr lang="en-US" b="1" cap="all" dirty="0">
              <a:latin typeface="Myriad Pro"/>
              <a:cs typeface="Myriad Pro"/>
            </a:endParaRPr>
          </a:p>
        </p:txBody>
      </p:sp>
      <p:pic>
        <p:nvPicPr>
          <p:cNvPr id="8" name="Picture 7"/>
          <p:cNvPicPr>
            <a:picLocks noChangeAspect="1"/>
          </p:cNvPicPr>
          <p:nvPr/>
        </p:nvPicPr>
        <p:blipFill>
          <a:blip r:embed="rId2"/>
          <a:stretch>
            <a:fillRect/>
          </a:stretch>
        </p:blipFill>
        <p:spPr>
          <a:xfrm>
            <a:off x="7276452" y="6045200"/>
            <a:ext cx="1689748" cy="6477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4140200" y="-4140201"/>
            <a:ext cx="863600" cy="9144000"/>
          </a:xfrm>
          <a:prstGeom prst="rect">
            <a:avLst/>
          </a:prstGeom>
          <a:solidFill>
            <a:srgbClr val="9A1220"/>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5" name="TextBox 4"/>
          <p:cNvSpPr txBox="1"/>
          <p:nvPr/>
        </p:nvSpPr>
        <p:spPr>
          <a:xfrm>
            <a:off x="241300" y="1600200"/>
            <a:ext cx="7740650" cy="4093428"/>
          </a:xfrm>
          <a:prstGeom prst="rect">
            <a:avLst/>
          </a:prstGeom>
          <a:noFill/>
        </p:spPr>
        <p:txBody>
          <a:bodyPr wrap="square" rtlCol="0">
            <a:spAutoFit/>
          </a:bodyPr>
          <a:lstStyle/>
          <a:p>
            <a:r>
              <a:rPr lang="en-US" sz="2000" b="1" dirty="0" smtClean="0">
                <a:solidFill>
                  <a:srgbClr val="C00000"/>
                </a:solidFill>
                <a:latin typeface="Myriad Pro"/>
                <a:cs typeface="Myriad Pro"/>
              </a:rPr>
              <a:t>We work with the SWFI staff and community partners to identify opportunities to present the SWFI program to the larger external community. Some suggested events include:</a:t>
            </a:r>
          </a:p>
          <a:p>
            <a:endParaRPr lang="en-US" sz="2000" b="1" dirty="0" smtClean="0">
              <a:solidFill>
                <a:srgbClr val="C00000"/>
              </a:solidFill>
              <a:latin typeface="Myriad Pro"/>
              <a:cs typeface="Myriad Pro"/>
            </a:endParaRPr>
          </a:p>
          <a:p>
            <a:pPr>
              <a:buFont typeface="Arial" pitchFamily="34" charset="0"/>
              <a:buChar char="•"/>
            </a:pPr>
            <a:r>
              <a:rPr lang="en-US" sz="2000" dirty="0" smtClean="0">
                <a:latin typeface="Myriad Pro"/>
                <a:cs typeface="Myriad Pro"/>
              </a:rPr>
              <a:t>  Community and Organization Meetings</a:t>
            </a:r>
          </a:p>
          <a:p>
            <a:pPr lvl="1">
              <a:buFont typeface="Wingdings" pitchFamily="2" charset="2"/>
              <a:buChar char="ü"/>
            </a:pPr>
            <a:r>
              <a:rPr lang="en-US" sz="2000" dirty="0" smtClean="0">
                <a:latin typeface="Myriad Pro"/>
                <a:cs typeface="Myriad Pro"/>
              </a:rPr>
              <a:t> Chambers of Commerce</a:t>
            </a:r>
          </a:p>
          <a:p>
            <a:pPr lvl="1">
              <a:buFont typeface="Wingdings" pitchFamily="2" charset="2"/>
              <a:buChar char="ü"/>
            </a:pPr>
            <a:r>
              <a:rPr lang="en-US" sz="2000" dirty="0" smtClean="0">
                <a:latin typeface="Myriad Pro"/>
                <a:cs typeface="Myriad Pro"/>
              </a:rPr>
              <a:t> Churches, faith-based organizations</a:t>
            </a:r>
          </a:p>
          <a:p>
            <a:pPr lvl="1">
              <a:buFont typeface="Wingdings" pitchFamily="2" charset="2"/>
              <a:buChar char="ü"/>
            </a:pPr>
            <a:r>
              <a:rPr lang="en-US" sz="2000" dirty="0" smtClean="0">
                <a:latin typeface="Myriad Pro"/>
                <a:cs typeface="Myriad Pro"/>
              </a:rPr>
              <a:t> Employers</a:t>
            </a:r>
            <a:br>
              <a:rPr lang="en-US" sz="2000" dirty="0" smtClean="0">
                <a:latin typeface="Myriad Pro"/>
                <a:cs typeface="Myriad Pro"/>
              </a:rPr>
            </a:br>
            <a:endParaRPr lang="en-US" sz="2000" dirty="0" smtClean="0">
              <a:latin typeface="Myriad Pro"/>
              <a:cs typeface="Myriad Pro"/>
            </a:endParaRPr>
          </a:p>
          <a:p>
            <a:pPr>
              <a:buFont typeface="Arial" pitchFamily="34" charset="0"/>
              <a:buChar char="•"/>
            </a:pPr>
            <a:r>
              <a:rPr lang="en-US" sz="2000" dirty="0" smtClean="0">
                <a:latin typeface="Myriad Pro"/>
                <a:cs typeface="Myriad Pro"/>
              </a:rPr>
              <a:t>  Community Events</a:t>
            </a:r>
          </a:p>
          <a:p>
            <a:pPr lvl="1">
              <a:buFont typeface="Wingdings" pitchFamily="2" charset="2"/>
              <a:buChar char="ü"/>
            </a:pPr>
            <a:r>
              <a:rPr lang="en-US" sz="2000" dirty="0" smtClean="0">
                <a:latin typeface="Myriad Pro"/>
                <a:cs typeface="Myriad Pro"/>
              </a:rPr>
              <a:t> City of Aurora Global Fest (Aug. 19, 2017)</a:t>
            </a:r>
          </a:p>
          <a:p>
            <a:pPr lvl="1">
              <a:buFont typeface="Wingdings" pitchFamily="2" charset="2"/>
              <a:buChar char="ü"/>
            </a:pPr>
            <a:r>
              <a:rPr lang="en-US" sz="2000" dirty="0" smtClean="0">
                <a:latin typeface="Myriad Pro"/>
                <a:cs typeface="Myriad Pro"/>
              </a:rPr>
              <a:t> Ethiopian </a:t>
            </a:r>
            <a:r>
              <a:rPr lang="en-US" sz="2000" dirty="0" smtClean="0">
                <a:latin typeface="Myriad Pro"/>
                <a:cs typeface="Myriad Pro"/>
              </a:rPr>
              <a:t>Festival (August)</a:t>
            </a:r>
          </a:p>
          <a:p>
            <a:pPr lvl="1">
              <a:buFont typeface="Wingdings" pitchFamily="2" charset="2"/>
              <a:buChar char="ü"/>
            </a:pPr>
            <a:r>
              <a:rPr lang="en-US" sz="2000" dirty="0" smtClean="0">
                <a:latin typeface="Myriad Pro"/>
                <a:cs typeface="Myriad Pro"/>
              </a:rPr>
              <a:t> Central </a:t>
            </a:r>
            <a:r>
              <a:rPr lang="en-US" sz="2000" dirty="0" smtClean="0">
                <a:latin typeface="Myriad Pro"/>
                <a:cs typeface="Myriad Pro"/>
              </a:rPr>
              <a:t>American Festival (September)</a:t>
            </a:r>
          </a:p>
        </p:txBody>
      </p:sp>
      <p:sp>
        <p:nvSpPr>
          <p:cNvPr id="7" name="Rectangle 6"/>
          <p:cNvSpPr/>
          <p:nvPr/>
        </p:nvSpPr>
        <p:spPr>
          <a:xfrm>
            <a:off x="0" y="939800"/>
            <a:ext cx="9144000" cy="469900"/>
          </a:xfrm>
          <a:prstGeom prst="rect">
            <a:avLst/>
          </a:prstGeom>
          <a:solidFill>
            <a:srgbClr val="666666"/>
          </a:solidFill>
          <a:ln>
            <a:noFill/>
          </a:ln>
        </p:spPr>
        <p:style>
          <a:lnRef idx="1">
            <a:schemeClr val="accent1"/>
          </a:lnRef>
          <a:fillRef idx="3">
            <a:schemeClr val="accent1"/>
          </a:fillRef>
          <a:effectRef idx="2">
            <a:schemeClr val="accent1"/>
          </a:effectRef>
          <a:fontRef idx="minor">
            <a:schemeClr val="lt1"/>
          </a:fontRef>
        </p:style>
        <p:txBody>
          <a:bodyPr tIns="0" rtlCol="0" anchor="ctr"/>
          <a:lstStyle/>
          <a:p>
            <a:pPr marL="182880"/>
            <a:r>
              <a:rPr lang="en-US" sz="2400" b="1" dirty="0" smtClean="0">
                <a:solidFill>
                  <a:schemeClr val="bg1"/>
                </a:solidFill>
                <a:latin typeface=""/>
              </a:rPr>
              <a:t>Community Outreach and Events</a:t>
            </a:r>
            <a:endParaRPr lang="en-US" sz="2000" b="1" dirty="0">
              <a:solidFill>
                <a:schemeClr val="bg1"/>
              </a:solidFill>
              <a:latin typeface=""/>
            </a:endParaRPr>
          </a:p>
        </p:txBody>
      </p:sp>
      <p:sp>
        <p:nvSpPr>
          <p:cNvPr id="9" name="Rectangle 8"/>
          <p:cNvSpPr>
            <a:spLocks noGrp="1"/>
          </p:cNvSpPr>
          <p:nvPr/>
        </p:nvSpPr>
        <p:spPr>
          <a:xfrm rot="16200000">
            <a:off x="4019550" y="-3613150"/>
            <a:ext cx="533400" cy="8089900"/>
          </a:xfrm>
          <a:prstGeom prst="rect">
            <a:avLst/>
          </a:prstGeom>
        </p:spPr>
        <p:txBody>
          <a:bodyPr vert="vert" anchor="ctr">
            <a:noAutofit/>
          </a:bodyPr>
          <a:lstStyle>
            <a:lvl1pPr algn="l" rtl="0" eaLnBrk="1" latinLnBrk="0" hangingPunct="1">
              <a:spcBef>
                <a:spcPct val="0"/>
              </a:spcBef>
              <a:buNone/>
              <a:defRPr sz="2400" cap="small" spc="0" baseline="0">
                <a:solidFill>
                  <a:schemeClr val="bg1"/>
                </a:solidFill>
                <a:latin typeface="+mj-lt"/>
                <a:ea typeface="+mj-ea"/>
                <a:cs typeface="+mj-cs"/>
              </a:defRPr>
            </a:lvl1pPr>
          </a:lstStyle>
          <a:p>
            <a:r>
              <a:rPr lang="en-US" b="1" cap="all" dirty="0" smtClean="0">
                <a:latin typeface="Myriad Pro"/>
                <a:cs typeface="Myriad Pro"/>
              </a:rPr>
              <a:t>Marketing communications plan</a:t>
            </a:r>
            <a:endParaRPr lang="en-US" b="1" cap="all" dirty="0">
              <a:latin typeface="Myriad Pro"/>
              <a:cs typeface="Myriad Pro"/>
            </a:endParaRPr>
          </a:p>
        </p:txBody>
      </p:sp>
      <p:pic>
        <p:nvPicPr>
          <p:cNvPr id="8" name="Picture 7"/>
          <p:cNvPicPr>
            <a:picLocks noChangeAspect="1"/>
          </p:cNvPicPr>
          <p:nvPr/>
        </p:nvPicPr>
        <p:blipFill>
          <a:blip r:embed="rId2"/>
          <a:stretch>
            <a:fillRect/>
          </a:stretch>
        </p:blipFill>
        <p:spPr>
          <a:xfrm>
            <a:off x="7276452" y="6045200"/>
            <a:ext cx="1689748" cy="6477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4140200" y="-4140201"/>
            <a:ext cx="863600" cy="9144000"/>
          </a:xfrm>
          <a:prstGeom prst="rect">
            <a:avLst/>
          </a:prstGeom>
          <a:solidFill>
            <a:srgbClr val="9A1220"/>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5" name="TextBox 4"/>
          <p:cNvSpPr txBox="1"/>
          <p:nvPr/>
        </p:nvSpPr>
        <p:spPr>
          <a:xfrm>
            <a:off x="241300" y="1839976"/>
            <a:ext cx="7251700" cy="4370427"/>
          </a:xfrm>
          <a:prstGeom prst="rect">
            <a:avLst/>
          </a:prstGeom>
          <a:noFill/>
        </p:spPr>
        <p:txBody>
          <a:bodyPr wrap="square" rtlCol="0">
            <a:spAutoFit/>
          </a:bodyPr>
          <a:lstStyle/>
          <a:p>
            <a:r>
              <a:rPr lang="en-US" sz="2000" b="1" dirty="0" smtClean="0">
                <a:solidFill>
                  <a:srgbClr val="C00000"/>
                </a:solidFill>
                <a:latin typeface="Myriad Pro"/>
                <a:cs typeface="Myriad Pro"/>
              </a:rPr>
              <a:t>We will identify relevant content that is appealing and appropriate for the target audiences.</a:t>
            </a:r>
          </a:p>
          <a:p>
            <a:endParaRPr lang="en-US" sz="2000" b="1" dirty="0" smtClean="0">
              <a:solidFill>
                <a:srgbClr val="C00000"/>
              </a:solidFill>
              <a:latin typeface="Myriad Pro"/>
              <a:cs typeface="Myriad Pro"/>
            </a:endParaRPr>
          </a:p>
          <a:p>
            <a:pPr>
              <a:buFont typeface="Arial" pitchFamily="34" charset="0"/>
              <a:buChar char="•"/>
            </a:pPr>
            <a:r>
              <a:rPr lang="en-US" sz="2000" dirty="0" smtClean="0">
                <a:latin typeface="Myriad Pro"/>
                <a:cs typeface="Myriad Pro"/>
              </a:rPr>
              <a:t>  Websites (create web pages on CCA and CCD websites)*</a:t>
            </a:r>
          </a:p>
          <a:p>
            <a:pPr>
              <a:buFont typeface="Arial" pitchFamily="34" charset="0"/>
              <a:buChar char="•"/>
            </a:pPr>
            <a:r>
              <a:rPr lang="en-US" sz="2000" dirty="0" smtClean="0">
                <a:latin typeface="Myriad Pro"/>
                <a:cs typeface="Myriad Pro"/>
              </a:rPr>
              <a:t>  Articles for newsletters, including blogs</a:t>
            </a:r>
          </a:p>
          <a:p>
            <a:pPr>
              <a:buFont typeface="Arial" pitchFamily="34" charset="0"/>
              <a:buChar char="•"/>
            </a:pPr>
            <a:endParaRPr lang="en-US" sz="2000" dirty="0" smtClean="0">
              <a:latin typeface="Myriad Pro"/>
              <a:cs typeface="Myriad Pro"/>
            </a:endParaRPr>
          </a:p>
          <a:p>
            <a:pPr>
              <a:buFont typeface="Arial" pitchFamily="34" charset="0"/>
              <a:buChar char="•"/>
            </a:pPr>
            <a:endParaRPr lang="en-US" sz="2000" dirty="0" smtClean="0">
              <a:latin typeface="Myriad Pro"/>
              <a:cs typeface="Myriad Pro"/>
            </a:endParaRPr>
          </a:p>
          <a:p>
            <a:pPr>
              <a:buFont typeface="Arial" pitchFamily="34" charset="0"/>
              <a:buChar char="•"/>
            </a:pPr>
            <a:endParaRPr lang="en-US" sz="2000" dirty="0" smtClean="0">
              <a:latin typeface="Myriad Pro"/>
              <a:cs typeface="Myriad Pro"/>
            </a:endParaRPr>
          </a:p>
          <a:p>
            <a:pPr>
              <a:buFont typeface="Arial" pitchFamily="34" charset="0"/>
              <a:buChar char="•"/>
            </a:pPr>
            <a:endParaRPr lang="en-US" sz="2000" dirty="0" smtClean="0">
              <a:latin typeface="Myriad Pro"/>
              <a:cs typeface="Myriad Pro"/>
            </a:endParaRPr>
          </a:p>
          <a:p>
            <a:pPr>
              <a:buFont typeface="Arial" pitchFamily="34" charset="0"/>
              <a:buChar char="•"/>
            </a:pPr>
            <a:endParaRPr lang="en-US" sz="2000" dirty="0" smtClean="0">
              <a:latin typeface="Myriad Pro"/>
              <a:cs typeface="Myriad Pro"/>
            </a:endParaRPr>
          </a:p>
          <a:p>
            <a:pPr>
              <a:buFont typeface="Arial" pitchFamily="34" charset="0"/>
              <a:buChar char="•"/>
            </a:pPr>
            <a:endParaRPr lang="en-US" sz="2000" dirty="0" smtClean="0">
              <a:latin typeface="Myriad Pro"/>
              <a:cs typeface="Myriad Pro"/>
            </a:endParaRPr>
          </a:p>
          <a:p>
            <a:pPr>
              <a:buFont typeface="Arial" pitchFamily="34" charset="0"/>
              <a:buChar char="•"/>
            </a:pPr>
            <a:endParaRPr lang="en-US" sz="2000" dirty="0" smtClean="0">
              <a:latin typeface="Myriad Pro"/>
              <a:cs typeface="Myriad Pro"/>
            </a:endParaRPr>
          </a:p>
          <a:p>
            <a:r>
              <a:rPr lang="en-US" sz="2000" dirty="0" smtClean="0">
                <a:latin typeface="Myriad Pro"/>
                <a:cs typeface="Myriad Pro"/>
              </a:rPr>
              <a:t>* </a:t>
            </a:r>
            <a:r>
              <a:rPr lang="en-US" dirty="0" smtClean="0">
                <a:latin typeface="Myriad Pro"/>
                <a:cs typeface="Myriad Pro"/>
              </a:rPr>
              <a:t>we recommend program partners also create the same for </a:t>
            </a:r>
            <a:br>
              <a:rPr lang="en-US" dirty="0" smtClean="0">
                <a:latin typeface="Myriad Pro"/>
                <a:cs typeface="Myriad Pro"/>
              </a:rPr>
            </a:br>
            <a:r>
              <a:rPr lang="en-US" dirty="0" smtClean="0">
                <a:latin typeface="Myriad Pro"/>
                <a:cs typeface="Myriad Pro"/>
              </a:rPr>
              <a:t>  their clients and prospective clients.</a:t>
            </a:r>
            <a:endParaRPr lang="en-US" sz="2000" dirty="0" smtClean="0">
              <a:latin typeface="Myriad Pro"/>
              <a:cs typeface="Myriad Pro"/>
            </a:endParaRPr>
          </a:p>
        </p:txBody>
      </p:sp>
      <p:sp>
        <p:nvSpPr>
          <p:cNvPr id="7" name="Rectangle 6"/>
          <p:cNvSpPr/>
          <p:nvPr/>
        </p:nvSpPr>
        <p:spPr>
          <a:xfrm>
            <a:off x="0" y="939800"/>
            <a:ext cx="9144000" cy="469900"/>
          </a:xfrm>
          <a:prstGeom prst="rect">
            <a:avLst/>
          </a:prstGeom>
          <a:solidFill>
            <a:srgbClr val="666666"/>
          </a:solidFill>
          <a:ln>
            <a:noFill/>
          </a:ln>
        </p:spPr>
        <p:style>
          <a:lnRef idx="1">
            <a:schemeClr val="accent1"/>
          </a:lnRef>
          <a:fillRef idx="3">
            <a:schemeClr val="accent1"/>
          </a:fillRef>
          <a:effectRef idx="2">
            <a:schemeClr val="accent1"/>
          </a:effectRef>
          <a:fontRef idx="minor">
            <a:schemeClr val="lt1"/>
          </a:fontRef>
        </p:style>
        <p:txBody>
          <a:bodyPr tIns="0" rtlCol="0" anchor="ctr"/>
          <a:lstStyle/>
          <a:p>
            <a:pPr marL="182880"/>
            <a:r>
              <a:rPr lang="en-US" sz="2400" b="1" dirty="0" smtClean="0">
                <a:solidFill>
                  <a:schemeClr val="bg1"/>
                </a:solidFill>
                <a:latin typeface=""/>
              </a:rPr>
              <a:t>Websites and Newsletters</a:t>
            </a:r>
            <a:endParaRPr lang="en-US" sz="2000" b="1" dirty="0">
              <a:solidFill>
                <a:schemeClr val="bg1"/>
              </a:solidFill>
              <a:latin typeface=""/>
            </a:endParaRPr>
          </a:p>
        </p:txBody>
      </p:sp>
      <p:sp>
        <p:nvSpPr>
          <p:cNvPr id="9" name="Rectangle 8"/>
          <p:cNvSpPr>
            <a:spLocks noGrp="1"/>
          </p:cNvSpPr>
          <p:nvPr/>
        </p:nvSpPr>
        <p:spPr>
          <a:xfrm rot="16200000">
            <a:off x="4019550" y="-3613150"/>
            <a:ext cx="533400" cy="8089900"/>
          </a:xfrm>
          <a:prstGeom prst="rect">
            <a:avLst/>
          </a:prstGeom>
        </p:spPr>
        <p:txBody>
          <a:bodyPr vert="vert" anchor="ctr">
            <a:noAutofit/>
          </a:bodyPr>
          <a:lstStyle>
            <a:lvl1pPr algn="l" rtl="0" eaLnBrk="1" latinLnBrk="0" hangingPunct="1">
              <a:spcBef>
                <a:spcPct val="0"/>
              </a:spcBef>
              <a:buNone/>
              <a:defRPr sz="2400" cap="small" spc="0" baseline="0">
                <a:solidFill>
                  <a:schemeClr val="bg1"/>
                </a:solidFill>
                <a:latin typeface="+mj-lt"/>
                <a:ea typeface="+mj-ea"/>
                <a:cs typeface="+mj-cs"/>
              </a:defRPr>
            </a:lvl1pPr>
          </a:lstStyle>
          <a:p>
            <a:r>
              <a:rPr lang="en-US" b="1" cap="all" dirty="0" smtClean="0">
                <a:latin typeface="Myriad Pro"/>
                <a:cs typeface="Myriad Pro"/>
              </a:rPr>
              <a:t>Marketing communications plan</a:t>
            </a:r>
            <a:endParaRPr lang="en-US" b="1" cap="all" dirty="0">
              <a:latin typeface="Myriad Pro"/>
              <a:cs typeface="Myriad Pro"/>
            </a:endParaRPr>
          </a:p>
        </p:txBody>
      </p:sp>
      <p:pic>
        <p:nvPicPr>
          <p:cNvPr id="8" name="Picture 7"/>
          <p:cNvPicPr>
            <a:picLocks noChangeAspect="1"/>
          </p:cNvPicPr>
          <p:nvPr/>
        </p:nvPicPr>
        <p:blipFill>
          <a:blip r:embed="rId2"/>
          <a:stretch>
            <a:fillRect/>
          </a:stretch>
        </p:blipFill>
        <p:spPr>
          <a:xfrm>
            <a:off x="7276452" y="6045200"/>
            <a:ext cx="1689748" cy="6477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4140200" y="-4140201"/>
            <a:ext cx="863600" cy="9144000"/>
          </a:xfrm>
          <a:prstGeom prst="rect">
            <a:avLst/>
          </a:prstGeom>
          <a:solidFill>
            <a:srgbClr val="9A1220"/>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5" name="TextBox 4"/>
          <p:cNvSpPr txBox="1"/>
          <p:nvPr/>
        </p:nvSpPr>
        <p:spPr>
          <a:xfrm>
            <a:off x="241299" y="1647825"/>
            <a:ext cx="8512175" cy="3539430"/>
          </a:xfrm>
          <a:prstGeom prst="rect">
            <a:avLst/>
          </a:prstGeom>
          <a:noFill/>
        </p:spPr>
        <p:txBody>
          <a:bodyPr wrap="square" rtlCol="0">
            <a:spAutoFit/>
          </a:bodyPr>
          <a:lstStyle/>
          <a:p>
            <a:r>
              <a:rPr lang="en-US" sz="2000" b="1" dirty="0" smtClean="0">
                <a:solidFill>
                  <a:srgbClr val="C00000"/>
                </a:solidFill>
                <a:latin typeface="Myriad Pro"/>
                <a:cs typeface="Myriad Pro"/>
              </a:rPr>
              <a:t>Measurement</a:t>
            </a:r>
          </a:p>
          <a:p>
            <a:r>
              <a:rPr lang="en-US" sz="2000" dirty="0" smtClean="0"/>
              <a:t>We will rely on advertising campaign analytics, such as Google Analytics, to determine impressions and exposure by target audience as one measurement of program awareness. These analytics are tailored to each tactic.</a:t>
            </a:r>
          </a:p>
          <a:p>
            <a:r>
              <a:rPr lang="en-US" sz="2000" dirty="0" smtClean="0"/>
              <a:t> </a:t>
            </a:r>
          </a:p>
          <a:p>
            <a:r>
              <a:rPr lang="en-US" sz="2000" dirty="0" smtClean="0"/>
              <a:t>We will also rely on enrollment data supplied by the SWFI program staff, comparing enrollment prior to marketing communications campaign and then afterwards. This information will also indicate whether the overall program goals for enrollment have been achieved and will show how this plan has affected these outcomes</a:t>
            </a:r>
            <a:r>
              <a:rPr lang="en-US" sz="2400" dirty="0" smtClean="0"/>
              <a:t>.</a:t>
            </a:r>
          </a:p>
          <a:p>
            <a:endParaRPr lang="en-US" sz="2000" dirty="0" smtClean="0">
              <a:latin typeface="Myriad Pro"/>
              <a:cs typeface="Myriad Pro"/>
            </a:endParaRPr>
          </a:p>
        </p:txBody>
      </p:sp>
      <p:sp>
        <p:nvSpPr>
          <p:cNvPr id="7" name="Rectangle 6"/>
          <p:cNvSpPr/>
          <p:nvPr/>
        </p:nvSpPr>
        <p:spPr>
          <a:xfrm>
            <a:off x="0" y="939800"/>
            <a:ext cx="9144000" cy="469900"/>
          </a:xfrm>
          <a:prstGeom prst="rect">
            <a:avLst/>
          </a:prstGeom>
          <a:solidFill>
            <a:srgbClr val="666666"/>
          </a:solidFill>
          <a:ln>
            <a:noFill/>
          </a:ln>
        </p:spPr>
        <p:style>
          <a:lnRef idx="1">
            <a:schemeClr val="accent1"/>
          </a:lnRef>
          <a:fillRef idx="3">
            <a:schemeClr val="accent1"/>
          </a:fillRef>
          <a:effectRef idx="2">
            <a:schemeClr val="accent1"/>
          </a:effectRef>
          <a:fontRef idx="minor">
            <a:schemeClr val="lt1"/>
          </a:fontRef>
        </p:style>
        <p:txBody>
          <a:bodyPr tIns="0" rtlCol="0" anchor="ctr"/>
          <a:lstStyle/>
          <a:p>
            <a:pPr marL="182880"/>
            <a:r>
              <a:rPr lang="en-US" sz="2400" b="1" dirty="0" smtClean="0">
                <a:solidFill>
                  <a:schemeClr val="bg1"/>
                </a:solidFill>
                <a:latin typeface=""/>
              </a:rPr>
              <a:t>Measurement</a:t>
            </a:r>
            <a:endParaRPr lang="en-US" sz="2000" b="1" dirty="0">
              <a:solidFill>
                <a:schemeClr val="bg1"/>
              </a:solidFill>
              <a:latin typeface=""/>
            </a:endParaRPr>
          </a:p>
        </p:txBody>
      </p:sp>
      <p:sp>
        <p:nvSpPr>
          <p:cNvPr id="9" name="Rectangle 8"/>
          <p:cNvSpPr>
            <a:spLocks noGrp="1"/>
          </p:cNvSpPr>
          <p:nvPr/>
        </p:nvSpPr>
        <p:spPr>
          <a:xfrm rot="16200000">
            <a:off x="4019550" y="-3613150"/>
            <a:ext cx="533400" cy="8089900"/>
          </a:xfrm>
          <a:prstGeom prst="rect">
            <a:avLst/>
          </a:prstGeom>
        </p:spPr>
        <p:txBody>
          <a:bodyPr vert="vert" anchor="ctr">
            <a:noAutofit/>
          </a:bodyPr>
          <a:lstStyle>
            <a:lvl1pPr algn="l" rtl="0" eaLnBrk="1" latinLnBrk="0" hangingPunct="1">
              <a:spcBef>
                <a:spcPct val="0"/>
              </a:spcBef>
              <a:buNone/>
              <a:defRPr sz="2400" cap="small" spc="0" baseline="0">
                <a:solidFill>
                  <a:schemeClr val="bg1"/>
                </a:solidFill>
                <a:latin typeface="+mj-lt"/>
                <a:ea typeface="+mj-ea"/>
                <a:cs typeface="+mj-cs"/>
              </a:defRPr>
            </a:lvl1pPr>
          </a:lstStyle>
          <a:p>
            <a:r>
              <a:rPr lang="en-US" b="1" cap="all" dirty="0" smtClean="0">
                <a:latin typeface="Myriad Pro"/>
                <a:cs typeface="Myriad Pro"/>
              </a:rPr>
              <a:t>Marketing communications plan</a:t>
            </a:r>
            <a:endParaRPr lang="en-US" b="1" cap="all" dirty="0">
              <a:latin typeface="Myriad Pro"/>
              <a:cs typeface="Myriad Pro"/>
            </a:endParaRPr>
          </a:p>
        </p:txBody>
      </p:sp>
      <p:pic>
        <p:nvPicPr>
          <p:cNvPr id="8" name="Picture 7"/>
          <p:cNvPicPr>
            <a:picLocks noChangeAspect="1"/>
          </p:cNvPicPr>
          <p:nvPr/>
        </p:nvPicPr>
        <p:blipFill>
          <a:blip r:embed="rId2"/>
          <a:stretch>
            <a:fillRect/>
          </a:stretch>
        </p:blipFill>
        <p:spPr>
          <a:xfrm>
            <a:off x="7276452" y="6045200"/>
            <a:ext cx="1689748" cy="6477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626</Words>
  <Application>Microsoft Office PowerPoint</Application>
  <PresentationFormat>On-screen Show (4:3)</PresentationFormat>
  <Paragraphs>118</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Community College of Aurora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Ethan Ruzzano</dc:creator>
  <cp:lastModifiedBy>Home1</cp:lastModifiedBy>
  <cp:revision>26</cp:revision>
  <dcterms:created xsi:type="dcterms:W3CDTF">2012-02-14T18:11:27Z</dcterms:created>
  <dcterms:modified xsi:type="dcterms:W3CDTF">2018-05-08T05:20:16Z</dcterms:modified>
</cp:coreProperties>
</file>